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56" r:id="rId3"/>
    <p:sldId id="269" r:id="rId4"/>
    <p:sldId id="270" r:id="rId5"/>
    <p:sldId id="271" r:id="rId6"/>
    <p:sldId id="272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A83F2-3DAF-48BC-80B9-E119D74E4BB1}" type="datetimeFigureOut">
              <a:rPr lang="fr-CA" smtClean="0"/>
              <a:t>2015-04-11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93666-E907-47DB-9FAB-A62DACC77EB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384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3666-E907-47DB-9FAB-A62DACC77EBF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4500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3666-E907-47DB-9FAB-A62DACC77EBF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95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3666-E907-47DB-9FAB-A62DACC77EBF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2540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3666-E907-47DB-9FAB-A62DACC77EBF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7901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3666-E907-47DB-9FAB-A62DACC77EBF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7662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3666-E907-47DB-9FAB-A62DACC77EBF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234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3666-E907-47DB-9FAB-A62DACC77EBF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4478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3666-E907-47DB-9FAB-A62DACC77EBF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0594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3666-E907-47DB-9FAB-A62DACC77EBF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656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3666-E907-47DB-9FAB-A62DACC77EBF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230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3666-E907-47DB-9FAB-A62DACC77EBF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6265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3666-E907-47DB-9FAB-A62DACC77EBF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694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3666-E907-47DB-9FAB-A62DACC77EBF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840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3666-E907-47DB-9FAB-A62DACC77EBF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508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81CC-5981-4244-B121-4F7720351A6E}" type="datetimeFigureOut">
              <a:rPr lang="fr-CA" smtClean="0"/>
              <a:t>2015-04-11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0AA-16D9-481E-B1C2-A29C95352C9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24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81CC-5981-4244-B121-4F7720351A6E}" type="datetimeFigureOut">
              <a:rPr lang="fr-CA" smtClean="0"/>
              <a:t>2015-04-11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0AA-16D9-481E-B1C2-A29C95352C9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891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81CC-5981-4244-B121-4F7720351A6E}" type="datetimeFigureOut">
              <a:rPr lang="fr-CA" smtClean="0"/>
              <a:t>2015-04-11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0AA-16D9-481E-B1C2-A29C95352C9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110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81CC-5981-4244-B121-4F7720351A6E}" type="datetimeFigureOut">
              <a:rPr lang="fr-CA" smtClean="0"/>
              <a:t>2015-04-11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0AA-16D9-481E-B1C2-A29C95352C9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789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81CC-5981-4244-B121-4F7720351A6E}" type="datetimeFigureOut">
              <a:rPr lang="fr-CA" smtClean="0"/>
              <a:t>2015-04-11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0AA-16D9-481E-B1C2-A29C95352C9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470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81CC-5981-4244-B121-4F7720351A6E}" type="datetimeFigureOut">
              <a:rPr lang="fr-CA" smtClean="0"/>
              <a:t>2015-04-11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0AA-16D9-481E-B1C2-A29C95352C9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050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81CC-5981-4244-B121-4F7720351A6E}" type="datetimeFigureOut">
              <a:rPr lang="fr-CA" smtClean="0"/>
              <a:t>2015-04-11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0AA-16D9-481E-B1C2-A29C95352C9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637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81CC-5981-4244-B121-4F7720351A6E}" type="datetimeFigureOut">
              <a:rPr lang="fr-CA" smtClean="0"/>
              <a:t>2015-04-11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0AA-16D9-481E-B1C2-A29C95352C9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225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81CC-5981-4244-B121-4F7720351A6E}" type="datetimeFigureOut">
              <a:rPr lang="fr-CA" smtClean="0"/>
              <a:t>2015-04-11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0AA-16D9-481E-B1C2-A29C95352C9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510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81CC-5981-4244-B121-4F7720351A6E}" type="datetimeFigureOut">
              <a:rPr lang="fr-CA" smtClean="0"/>
              <a:t>2015-04-11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0AA-16D9-481E-B1C2-A29C95352C9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299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81CC-5981-4244-B121-4F7720351A6E}" type="datetimeFigureOut">
              <a:rPr lang="fr-CA" smtClean="0"/>
              <a:t>2015-04-11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0AA-16D9-481E-B1C2-A29C95352C9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882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A81CC-5981-4244-B121-4F7720351A6E}" type="datetimeFigureOut">
              <a:rPr lang="fr-CA" smtClean="0"/>
              <a:t>2015-04-11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50AA-16D9-481E-B1C2-A29C95352C9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375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88" y="519954"/>
            <a:ext cx="7543800" cy="841375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latin typeface="Arial Black" panose="020B0A04020102020204" pitchFamily="34" charset="0"/>
              </a:rPr>
              <a:t>LIGNE</a:t>
            </a:r>
            <a:r>
              <a:rPr lang="en-US" sz="4000" b="1" dirty="0" smtClean="0">
                <a:latin typeface="Arial Black" panose="020B0A04020102020204" pitchFamily="34" charset="0"/>
              </a:rPr>
              <a:t> DU TEMPS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18765" y="1501589"/>
            <a:ext cx="7484280" cy="496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72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834" y="268638"/>
            <a:ext cx="10184825" cy="2600402"/>
            <a:chOff x="787948" y="188361"/>
            <a:chExt cx="10923799" cy="15537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ight Arrow 4"/>
            <p:cNvSpPr/>
            <p:nvPr/>
          </p:nvSpPr>
          <p:spPr>
            <a:xfrm>
              <a:off x="787948" y="188361"/>
              <a:ext cx="10923799" cy="155379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ight Arrow 4"/>
            <p:cNvSpPr/>
            <p:nvPr/>
          </p:nvSpPr>
          <p:spPr>
            <a:xfrm>
              <a:off x="1076401" y="600648"/>
              <a:ext cx="1434602" cy="1700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65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CONFLIT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6636" y="4032350"/>
            <a:ext cx="12095358" cy="2711132"/>
            <a:chOff x="4454484" y="2006112"/>
            <a:chExt cx="5764286" cy="155398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ight Arrow 7"/>
            <p:cNvSpPr/>
            <p:nvPr/>
          </p:nvSpPr>
          <p:spPr>
            <a:xfrm>
              <a:off x="4478922" y="2006112"/>
              <a:ext cx="5739848" cy="15539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4"/>
            <p:cNvSpPr/>
            <p:nvPr/>
          </p:nvSpPr>
          <p:spPr>
            <a:xfrm>
              <a:off x="4454484" y="2419102"/>
              <a:ext cx="1175743" cy="2298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95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   PASC AU QUÉBEC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3" name="CustomShape 3"/>
          <p:cNvSpPr/>
          <p:nvPr/>
        </p:nvSpPr>
        <p:spPr>
          <a:xfrm>
            <a:off x="6546580" y="4954483"/>
            <a:ext cx="4103486" cy="9191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CA" sz="2000" b="1" dirty="0" err="1" smtClean="0">
                <a:solidFill>
                  <a:srgbClr val="E7E6E6"/>
                </a:solidFill>
              </a:rPr>
              <a:t>Campagne</a:t>
            </a:r>
            <a:r>
              <a:rPr lang="en-CA" sz="2000" b="1" dirty="0" smtClean="0">
                <a:solidFill>
                  <a:srgbClr val="E7E6E6"/>
                </a:solidFill>
              </a:rPr>
              <a:t> </a:t>
            </a:r>
            <a:r>
              <a:rPr lang="en-CA" sz="2000" b="1" dirty="0" err="1" smtClean="0">
                <a:solidFill>
                  <a:srgbClr val="E7E6E6"/>
                </a:solidFill>
              </a:rPr>
              <a:t>Ciblons</a:t>
            </a:r>
            <a:r>
              <a:rPr lang="en-CA" sz="2000" b="1" dirty="0" smtClean="0">
                <a:solidFill>
                  <a:srgbClr val="E7E6E6"/>
                </a:solidFill>
              </a:rPr>
              <a:t> les </a:t>
            </a:r>
            <a:r>
              <a:rPr lang="en-CA" sz="2000" b="1" dirty="0" err="1" smtClean="0">
                <a:solidFill>
                  <a:srgbClr val="E7E6E6"/>
                </a:solidFill>
              </a:rPr>
              <a:t>profiteurs</a:t>
            </a:r>
            <a:r>
              <a:rPr lang="en-CA" sz="2000" b="1" dirty="0" smtClean="0">
                <a:solidFill>
                  <a:srgbClr val="E7E6E6"/>
                </a:solidFill>
              </a:rPr>
              <a:t> </a:t>
            </a:r>
            <a:r>
              <a:rPr lang="en-CA" sz="2000" b="1" dirty="0" err="1" smtClean="0">
                <a:solidFill>
                  <a:srgbClr val="E7E6E6"/>
                </a:solidFill>
              </a:rPr>
              <a:t>canadiens</a:t>
            </a:r>
            <a:r>
              <a:rPr lang="en-CA" sz="2000" b="1" dirty="0" smtClean="0">
                <a:solidFill>
                  <a:srgbClr val="E7E6E6"/>
                </a:solidFill>
              </a:rPr>
              <a:t> de la guerre en Colombie</a:t>
            </a:r>
            <a:endParaRPr lang="en-CA" sz="2000" b="1" dirty="0">
              <a:solidFill>
                <a:srgbClr val="E7E6E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1700" y="1223701"/>
            <a:ext cx="2518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Arial Black" panose="020B0A04020102020204" pitchFamily="34" charset="0"/>
              </a:rPr>
              <a:t>Loi des victimes et de restitution</a:t>
            </a:r>
          </a:p>
          <a:p>
            <a:r>
              <a:rPr lang="fr-CA" dirty="0" smtClean="0"/>
              <a:t>(</a:t>
            </a:r>
            <a:r>
              <a:rPr lang="fr-CA" dirty="0"/>
              <a:t>loi 1448 de 2011) </a:t>
            </a:r>
            <a:endParaRPr lang="fr-CA" dirty="0">
              <a:latin typeface="Arial Black" panose="020B0A040201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2549" y="2164064"/>
            <a:ext cx="11994775" cy="2947105"/>
            <a:chOff x="0" y="2696289"/>
            <a:chExt cx="8868493" cy="109541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Right Arrow 25"/>
            <p:cNvSpPr/>
            <p:nvPr/>
          </p:nvSpPr>
          <p:spPr>
            <a:xfrm>
              <a:off x="0" y="2696289"/>
              <a:ext cx="8868493" cy="1095414"/>
            </a:xfrm>
            <a:prstGeom prst="rightArrow">
              <a:avLst>
                <a:gd name="adj1" fmla="val 50000"/>
                <a:gd name="adj2" fmla="val 5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4"/>
            <p:cNvSpPr/>
            <p:nvPr/>
          </p:nvSpPr>
          <p:spPr>
            <a:xfrm>
              <a:off x="0" y="2980139"/>
              <a:ext cx="2007810" cy="1108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7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  PASC EN COLOMBIE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143" y="3397399"/>
            <a:ext cx="469433" cy="823031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8023449" y="3283329"/>
            <a:ext cx="3422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Cauca: Retour </a:t>
            </a:r>
            <a:r>
              <a:rPr lang="fr-FR" dirty="0"/>
              <a:t>de la communauté </a:t>
            </a:r>
            <a:r>
              <a:rPr lang="fr-FR" dirty="0" err="1"/>
              <a:t>Nomám</a:t>
            </a:r>
            <a:r>
              <a:rPr lang="fr-FR" dirty="0"/>
              <a:t> qui a été déplacée durant 9 mois à Buenaventura. </a:t>
            </a:r>
            <a:endParaRPr lang="fr-CA" dirty="0"/>
          </a:p>
        </p:txBody>
      </p:sp>
      <p:sp>
        <p:nvSpPr>
          <p:cNvPr id="11" name="TextBox 10"/>
          <p:cNvSpPr txBox="1"/>
          <p:nvPr/>
        </p:nvSpPr>
        <p:spPr>
          <a:xfrm>
            <a:off x="111125" y="3199127"/>
            <a:ext cx="3465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Red</a:t>
            </a:r>
            <a:r>
              <a:rPr lang="fr-FR" dirty="0"/>
              <a:t> : </a:t>
            </a:r>
            <a:r>
              <a:rPr lang="fr-FR" dirty="0">
                <a:solidFill>
                  <a:srgbClr val="000000"/>
                </a:solidFill>
              </a:rPr>
              <a:t>accompagnement du CIMA à Nariño - enquête sur la Gran Colombia Gold</a:t>
            </a:r>
            <a:endParaRPr lang="fr-CA" dirty="0">
              <a:solidFill>
                <a:srgbClr val="0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1300" y="5216396"/>
            <a:ext cx="33274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dirty="0"/>
              <a:t>Ateliers NSUTAD présentés dans divers groupes au Québec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405275" y="968350"/>
            <a:ext cx="2533650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dirty="0"/>
              <a:t>Assassinat du Padre </a:t>
            </a:r>
            <a:r>
              <a:rPr lang="fr-FR" dirty="0" err="1"/>
              <a:t>Restrepo</a:t>
            </a:r>
            <a:r>
              <a:rPr lang="fr-FR" dirty="0"/>
              <a:t> à </a:t>
            </a:r>
            <a:r>
              <a:rPr lang="fr-FR" dirty="0" err="1" smtClean="0"/>
              <a:t>Marmato</a:t>
            </a:r>
            <a:endParaRPr lang="fr-FR" dirty="0"/>
          </a:p>
          <a:p>
            <a:pPr algn="ctr"/>
            <a:r>
              <a:rPr lang="fr-FR" dirty="0"/>
              <a:t>Conflit entre la </a:t>
            </a:r>
            <a:r>
              <a:rPr lang="fr-FR" dirty="0" err="1"/>
              <a:t>USO</a:t>
            </a:r>
            <a:r>
              <a:rPr lang="fr-FR" dirty="0"/>
              <a:t> et Pacific Rubiales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7918" y="-397467"/>
            <a:ext cx="2807179" cy="1665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0000" b="1" spc="50" dirty="0" smtClean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2011</a:t>
            </a:r>
            <a:endParaRPr lang="en-CA" sz="1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60000">
            <a:off x="3746414" y="2872869"/>
            <a:ext cx="697101" cy="3460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77626">
            <a:off x="7255726" y="3355269"/>
            <a:ext cx="782223" cy="39111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128418" y="2953491"/>
            <a:ext cx="4187306" cy="3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Jade, </a:t>
            </a:r>
            <a:r>
              <a:rPr lang="fr-CA" b="1" dirty="0" err="1" smtClean="0"/>
              <a:t>Léah</a:t>
            </a:r>
            <a:r>
              <a:rPr lang="fr-CA" b="1" dirty="0" smtClean="0"/>
              <a:t>, LP, Frédérique, </a:t>
            </a:r>
            <a:r>
              <a:rPr lang="fr-CA" b="1" dirty="0" err="1" smtClean="0"/>
              <a:t>JP</a:t>
            </a:r>
            <a:r>
              <a:rPr lang="fr-CA" b="1" dirty="0" smtClean="0"/>
              <a:t>, Philippe B</a:t>
            </a:r>
            <a:endParaRPr lang="fr-CA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307964" y="3468946"/>
            <a:ext cx="4305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Curva</a:t>
            </a:r>
            <a:r>
              <a:rPr lang="fr-FR" dirty="0"/>
              <a:t> : </a:t>
            </a:r>
            <a:r>
              <a:rPr lang="fr-FR" dirty="0" smtClean="0"/>
              <a:t>tentatives </a:t>
            </a:r>
            <a:r>
              <a:rPr lang="fr-FR" dirty="0"/>
              <a:t>répétées de repopulation des alentours des </a:t>
            </a:r>
            <a:r>
              <a:rPr lang="fr-FR" dirty="0" err="1"/>
              <a:t>ZH</a:t>
            </a:r>
            <a:r>
              <a:rPr lang="fr-FR" dirty="0"/>
              <a:t> et </a:t>
            </a:r>
            <a:r>
              <a:rPr lang="fr-FR" dirty="0" err="1"/>
              <a:t>ZB</a:t>
            </a:r>
            <a:r>
              <a:rPr lang="fr-FR" dirty="0"/>
              <a:t> par des populations non originaires de la région. </a:t>
            </a:r>
            <a:endParaRPr lang="fr-C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3836" y="275391"/>
            <a:ext cx="2552700" cy="1790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69839" t="3452" r="2556" b="34195"/>
          <a:stretch/>
        </p:blipFill>
        <p:spPr>
          <a:xfrm>
            <a:off x="4305110" y="4570842"/>
            <a:ext cx="2003611" cy="14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0" grpId="0"/>
      <p:bldP spid="11" grpId="0"/>
      <p:bldP spid="12" grpId="0"/>
      <p:bldP spid="16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8411" y="298774"/>
            <a:ext cx="12044082" cy="2994211"/>
            <a:chOff x="787948" y="167373"/>
            <a:chExt cx="10923799" cy="15537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ight Arrow 4"/>
            <p:cNvSpPr/>
            <p:nvPr/>
          </p:nvSpPr>
          <p:spPr>
            <a:xfrm>
              <a:off x="787948" y="167373"/>
              <a:ext cx="10923799" cy="155379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ight Arrow 4"/>
            <p:cNvSpPr/>
            <p:nvPr/>
          </p:nvSpPr>
          <p:spPr>
            <a:xfrm>
              <a:off x="787948" y="555821"/>
              <a:ext cx="9422257" cy="7768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65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 </a:t>
              </a: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CONFLIT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7918" y="4047805"/>
            <a:ext cx="12044082" cy="2852917"/>
            <a:chOff x="4478922" y="2006112"/>
            <a:chExt cx="5739848" cy="155398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ight Arrow 7"/>
            <p:cNvSpPr/>
            <p:nvPr/>
          </p:nvSpPr>
          <p:spPr>
            <a:xfrm>
              <a:off x="4478922" y="2006112"/>
              <a:ext cx="5739848" cy="15539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4"/>
            <p:cNvSpPr/>
            <p:nvPr/>
          </p:nvSpPr>
          <p:spPr>
            <a:xfrm>
              <a:off x="4531871" y="2425260"/>
              <a:ext cx="1077999" cy="1602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95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PASC AU QUÉBEC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3" name="CustomShape 3"/>
          <p:cNvSpPr/>
          <p:nvPr/>
        </p:nvSpPr>
        <p:spPr>
          <a:xfrm>
            <a:off x="1015012" y="5262236"/>
            <a:ext cx="3275534" cy="6668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fr-FR" b="1" dirty="0"/>
              <a:t>Campagne Ciblons les profiteurs de la guerre en </a:t>
            </a:r>
            <a:r>
              <a:rPr lang="fr-FR" b="1" dirty="0" smtClean="0"/>
              <a:t>Colombie</a:t>
            </a:r>
          </a:p>
          <a:p>
            <a:endParaRPr lang="en-CA" b="1" dirty="0"/>
          </a:p>
        </p:txBody>
      </p:sp>
      <p:sp>
        <p:nvSpPr>
          <p:cNvPr id="24" name="CustomShape 3"/>
          <p:cNvSpPr/>
          <p:nvPr/>
        </p:nvSpPr>
        <p:spPr>
          <a:xfrm>
            <a:off x="338434" y="1491835"/>
            <a:ext cx="3293209" cy="851509"/>
          </a:xfrm>
          <a:prstGeom prst="rect">
            <a:avLst/>
          </a:prstGeom>
          <a:solidFill>
            <a:srgbClr val="E3E818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CA" dirty="0"/>
              <a:t>Assassinat de Milton </a:t>
            </a:r>
            <a:r>
              <a:rPr lang="en-CA" dirty="0" smtClean="0"/>
              <a:t>Rivera, </a:t>
            </a:r>
            <a:r>
              <a:rPr lang="en-CA" dirty="0"/>
              <a:t>membre de la USO, Puerto Gaitan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85176" y="2269587"/>
            <a:ext cx="11993562" cy="2806235"/>
            <a:chOff x="0" y="2696289"/>
            <a:chExt cx="8868493" cy="109541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Right Arrow 21"/>
            <p:cNvSpPr/>
            <p:nvPr/>
          </p:nvSpPr>
          <p:spPr>
            <a:xfrm>
              <a:off x="0" y="2696289"/>
              <a:ext cx="8868493" cy="1095414"/>
            </a:xfrm>
            <a:prstGeom prst="rightArrow">
              <a:avLst>
                <a:gd name="adj1" fmla="val 50000"/>
                <a:gd name="adj2" fmla="val 5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ight Arrow 4"/>
            <p:cNvSpPr/>
            <p:nvPr/>
          </p:nvSpPr>
          <p:spPr>
            <a:xfrm>
              <a:off x="0" y="2970143"/>
              <a:ext cx="1924981" cy="1431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7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  PASC EN COLOMBIE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09722" y="2960300"/>
            <a:ext cx="7543238" cy="64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Sarah , Lazare, Roberto, Lili, Maude, Blandine</a:t>
            </a:r>
          </a:p>
          <a:p>
            <a:r>
              <a:rPr lang="fr-FR" b="1" dirty="0"/>
              <a:t>Coordination de la RedHer par le PASC </a:t>
            </a:r>
            <a:r>
              <a:rPr lang="fr-CA" b="1" dirty="0"/>
              <a:t>2012-2015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77626">
            <a:off x="6529414" y="3696646"/>
            <a:ext cx="782223" cy="4500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45366" y="5084011"/>
            <a:ext cx="463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Tournée d’Andrés </a:t>
            </a:r>
            <a:r>
              <a:rPr lang="fr-CA" dirty="0" err="1" smtClean="0"/>
              <a:t>Idarraga</a:t>
            </a:r>
            <a:r>
              <a:rPr lang="fr-CA" dirty="0" smtClean="0"/>
              <a:t> de </a:t>
            </a:r>
            <a:r>
              <a:rPr lang="fr-CA" dirty="0" err="1" smtClean="0"/>
              <a:t>RECLAME</a:t>
            </a:r>
            <a:r>
              <a:rPr lang="fr-CA" dirty="0" smtClean="0"/>
              <a:t>: participation au Colloque Plan Nord/Plans Sud</a:t>
            </a:r>
            <a:endParaRPr lang="fr-CA" dirty="0"/>
          </a:p>
        </p:txBody>
      </p:sp>
      <p:sp>
        <p:nvSpPr>
          <p:cNvPr id="10" name="TextBox 9"/>
          <p:cNvSpPr txBox="1"/>
          <p:nvPr/>
        </p:nvSpPr>
        <p:spPr>
          <a:xfrm>
            <a:off x="379829" y="3628096"/>
            <a:ext cx="5106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Red</a:t>
            </a:r>
            <a:r>
              <a:rPr lang="fr-CA" dirty="0"/>
              <a:t>: Accompagnements au </a:t>
            </a:r>
            <a:r>
              <a:rPr lang="fr-CA" dirty="0" err="1"/>
              <a:t>CSPP</a:t>
            </a:r>
            <a:r>
              <a:rPr lang="fr-CA" dirty="0"/>
              <a:t>, </a:t>
            </a:r>
            <a:r>
              <a:rPr lang="fr-CA" dirty="0" err="1"/>
              <a:t>FEDEAGROMISBOL</a:t>
            </a:r>
            <a:r>
              <a:rPr lang="fr-CA" dirty="0"/>
              <a:t>, </a:t>
            </a:r>
            <a:r>
              <a:rPr lang="fr-CA" dirty="0" err="1"/>
              <a:t>CNA, CIMA dans Narino</a:t>
            </a:r>
            <a:endParaRPr lang="fr-CA" dirty="0"/>
          </a:p>
        </p:txBody>
      </p:sp>
      <p:sp>
        <p:nvSpPr>
          <p:cNvPr id="11" name="ZoneTexte 10"/>
          <p:cNvSpPr txBox="1"/>
          <p:nvPr/>
        </p:nvSpPr>
        <p:spPr>
          <a:xfrm>
            <a:off x="6998721" y="2225952"/>
            <a:ext cx="3922790" cy="3683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Paro </a:t>
            </a:r>
            <a:r>
              <a:rPr lang="fr-FR" b="1" dirty="0" err="1"/>
              <a:t>Nacional</a:t>
            </a:r>
            <a:r>
              <a:rPr lang="fr-FR" b="1" dirty="0"/>
              <a:t> </a:t>
            </a:r>
            <a:r>
              <a:rPr lang="fr-FR" b="1" dirty="0" err="1"/>
              <a:t>Agrario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962437" y="1187672"/>
            <a:ext cx="2989226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Début des négociations de Paix entre le gouvernement de Santos et les </a:t>
            </a:r>
            <a:r>
              <a:rPr lang="fr-FR" b="1" dirty="0" err="1">
                <a:solidFill>
                  <a:srgbClr val="FF0000"/>
                </a:solidFill>
              </a:rPr>
              <a:t>FARC</a:t>
            </a:r>
            <a:r>
              <a:rPr lang="fr-FR" b="1" dirty="0">
                <a:solidFill>
                  <a:srgbClr val="FF0000"/>
                </a:solidFill>
              </a:rPr>
              <a:t> à la Havane</a:t>
            </a:r>
          </a:p>
        </p:txBody>
      </p:sp>
      <p:pic>
        <p:nvPicPr>
          <p:cNvPr id="25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200000">
            <a:off x="4336428" y="2857147"/>
            <a:ext cx="469433" cy="823031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28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749" y="3063963"/>
            <a:ext cx="469433" cy="823031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sp>
        <p:nvSpPr>
          <p:cNvPr id="29" name="Rectangle 28"/>
          <p:cNvSpPr/>
          <p:nvPr/>
        </p:nvSpPr>
        <p:spPr>
          <a:xfrm>
            <a:off x="147918" y="-249550"/>
            <a:ext cx="2807179" cy="1665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0000" b="1" spc="50" dirty="0" smtClean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</a:t>
            </a:r>
            <a:endParaRPr lang="en-CA" sz="1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b="18049"/>
          <a:stretch/>
        </p:blipFill>
        <p:spPr>
          <a:xfrm>
            <a:off x="5443137" y="4506771"/>
            <a:ext cx="1714500" cy="217781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720000">
            <a:off x="8446916" y="3763906"/>
            <a:ext cx="697101" cy="3460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8101" y="582680"/>
            <a:ext cx="2705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7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" grpId="0"/>
      <p:bldP spid="3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392" y="112532"/>
            <a:ext cx="10934359" cy="3150739"/>
            <a:chOff x="787948" y="125745"/>
            <a:chExt cx="10923799" cy="15537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ight Arrow 4"/>
            <p:cNvSpPr/>
            <p:nvPr/>
          </p:nvSpPr>
          <p:spPr>
            <a:xfrm>
              <a:off x="787948" y="125745"/>
              <a:ext cx="10923799" cy="155379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ight Arrow 4"/>
            <p:cNvSpPr/>
            <p:nvPr/>
          </p:nvSpPr>
          <p:spPr>
            <a:xfrm>
              <a:off x="926172" y="572842"/>
              <a:ext cx="1392229" cy="1337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65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CONFLIT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278" y="4009982"/>
            <a:ext cx="12044082" cy="3136407"/>
            <a:chOff x="4478922" y="2006112"/>
            <a:chExt cx="5739848" cy="155398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ight Arrow 7"/>
            <p:cNvSpPr/>
            <p:nvPr/>
          </p:nvSpPr>
          <p:spPr>
            <a:xfrm>
              <a:off x="4478922" y="2006112"/>
              <a:ext cx="5739848" cy="15539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4"/>
            <p:cNvSpPr/>
            <p:nvPr/>
          </p:nvSpPr>
          <p:spPr>
            <a:xfrm>
              <a:off x="4515579" y="2394608"/>
              <a:ext cx="1176131" cy="1501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95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PASC AU QUÉBEC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3" name="CustomShape 3"/>
          <p:cNvSpPr/>
          <p:nvPr/>
        </p:nvSpPr>
        <p:spPr>
          <a:xfrm>
            <a:off x="432109" y="5207616"/>
            <a:ext cx="3275534" cy="9193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fr-FR" b="1" dirty="0">
                <a:solidFill>
                  <a:srgbClr val="E7E6E6"/>
                </a:solidFill>
              </a:rPr>
              <a:t>Tournée de deux membres de la USO - campagne contre Pacific Rubiales</a:t>
            </a:r>
            <a:endParaRPr lang="en-CA" b="1" dirty="0">
              <a:solidFill>
                <a:srgbClr val="E7E6E6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77626">
            <a:off x="7866912" y="4999757"/>
            <a:ext cx="782223" cy="391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040000" flipH="1">
            <a:off x="10400228" y="1354484"/>
            <a:ext cx="686442" cy="340716"/>
          </a:xfrm>
          <a:prstGeom prst="rect">
            <a:avLst/>
          </a:prstGeom>
          <a:scene3d>
            <a:camera prst="orthographicFront">
              <a:rot lat="21591067" lon="20948553" rev="21009153"/>
            </a:camera>
            <a:lightRig rig="threePt" dir="t"/>
          </a:scene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954562" y="5385399"/>
            <a:ext cx="697101" cy="3460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051" y="1778874"/>
            <a:ext cx="469433" cy="823031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sp>
        <p:nvSpPr>
          <p:cNvPr id="24" name="CustomShape 3"/>
          <p:cNvSpPr/>
          <p:nvPr/>
        </p:nvSpPr>
        <p:spPr>
          <a:xfrm>
            <a:off x="338434" y="1491835"/>
            <a:ext cx="3293209" cy="851509"/>
          </a:xfrm>
          <a:prstGeom prst="rect">
            <a:avLst/>
          </a:prstGeom>
          <a:solidFill>
            <a:srgbClr val="E3E818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fr-FR" dirty="0"/>
              <a:t>Création du Sommet agraire éthique et populaire</a:t>
            </a:r>
            <a:endParaRPr lang="en-CA" dirty="0"/>
          </a:p>
        </p:txBody>
      </p:sp>
      <p:grpSp>
        <p:nvGrpSpPr>
          <p:cNvPr id="18" name="Group 17"/>
          <p:cNvGrpSpPr/>
          <p:nvPr/>
        </p:nvGrpSpPr>
        <p:grpSpPr>
          <a:xfrm>
            <a:off x="-1588" y="2175278"/>
            <a:ext cx="12263928" cy="3203455"/>
            <a:chOff x="0" y="2777492"/>
            <a:chExt cx="8919653" cy="67247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Right Arrow 21"/>
            <p:cNvSpPr/>
            <p:nvPr/>
          </p:nvSpPr>
          <p:spPr>
            <a:xfrm>
              <a:off x="51160" y="2777492"/>
              <a:ext cx="8868493" cy="672479"/>
            </a:xfrm>
            <a:prstGeom prst="rightArrow">
              <a:avLst>
                <a:gd name="adj1" fmla="val 50000"/>
                <a:gd name="adj2" fmla="val 5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ight Arrow 4"/>
            <p:cNvSpPr/>
            <p:nvPr/>
          </p:nvSpPr>
          <p:spPr>
            <a:xfrm>
              <a:off x="0" y="2970143"/>
              <a:ext cx="2185995" cy="745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7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 </a:t>
              </a: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PASC EN COLOMBIE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100946" y="2959204"/>
            <a:ext cx="805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Eve-Marie, Florence, Tania,</a:t>
            </a:r>
          </a:p>
          <a:p>
            <a:r>
              <a:rPr lang="fr-CA" b="1" dirty="0"/>
              <a:t>Délégation pour le Tribunal populaire contre Pacific Rubiales (15 personnes)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7905" y="3308350"/>
            <a:ext cx="3295095" cy="923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Choco</a:t>
            </a:r>
            <a:r>
              <a:rPr lang="fr-CA" dirty="0"/>
              <a:t> </a:t>
            </a:r>
            <a:r>
              <a:rPr lang="fr-FR" dirty="0"/>
              <a:t>: </a:t>
            </a:r>
            <a:r>
              <a:rPr lang="fr-CA" dirty="0"/>
              <a:t>Jigua, Curva et </a:t>
            </a:r>
            <a:r>
              <a:rPr lang="fr-CA" dirty="0">
                <a:latin typeface="Calibri" charset="0"/>
              </a:rPr>
              <a:t>Pedeguita y Mansilla : retour de la communauté de Bijao </a:t>
            </a:r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-97823" y="4258162"/>
            <a:ext cx="67691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dirty="0"/>
              <a:t>    Putumayo : Pueblo Nasa en </a:t>
            </a:r>
            <a:r>
              <a:rPr lang="fr-FR" dirty="0" err="1"/>
              <a:t>Minga</a:t>
            </a:r>
            <a:r>
              <a:rPr lang="fr-FR" dirty="0"/>
              <a:t> +  Zona de </a:t>
            </a:r>
            <a:r>
              <a:rPr lang="fr-FR" dirty="0" err="1"/>
              <a:t>reserva</a:t>
            </a:r>
            <a:r>
              <a:rPr lang="fr-FR" dirty="0"/>
              <a:t> </a:t>
            </a:r>
            <a:r>
              <a:rPr lang="fr-FR" dirty="0" err="1"/>
              <a:t>Campesina</a:t>
            </a:r>
            <a:r>
              <a:rPr lang="fr-FR" dirty="0"/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46790" y="3570288"/>
            <a:ext cx="706421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dirty="0" err="1"/>
              <a:t>Red</a:t>
            </a:r>
            <a:r>
              <a:rPr lang="fr-FR" dirty="0"/>
              <a:t> - </a:t>
            </a:r>
            <a:r>
              <a:rPr lang="fr-FR" dirty="0" err="1"/>
              <a:t>Confluencia</a:t>
            </a:r>
            <a:r>
              <a:rPr lang="fr-FR" dirty="0"/>
              <a:t> de </a:t>
            </a:r>
            <a:r>
              <a:rPr lang="fr-FR" dirty="0" err="1"/>
              <a:t>mujeres</a:t>
            </a:r>
            <a:r>
              <a:rPr lang="fr-FR" dirty="0"/>
              <a:t> - impact industrie extractive / déplacement forcé communauté de </a:t>
            </a:r>
            <a:r>
              <a:rPr lang="fr-FR" dirty="0" err="1"/>
              <a:t>Pitalito</a:t>
            </a:r>
            <a:r>
              <a:rPr lang="fr-FR" dirty="0"/>
              <a:t> au </a:t>
            </a:r>
            <a:r>
              <a:rPr lang="fr-FR" dirty="0" err="1"/>
              <a:t>Cesar</a:t>
            </a:r>
            <a:r>
              <a:rPr lang="fr-FR" dirty="0"/>
              <a:t> / visite à </a:t>
            </a:r>
            <a:r>
              <a:rPr lang="fr-FR" dirty="0" err="1"/>
              <a:t>Boyaca</a:t>
            </a:r>
            <a:r>
              <a:rPr lang="fr-FR" dirty="0"/>
              <a:t> - </a:t>
            </a:r>
            <a:r>
              <a:rPr lang="fr-FR" dirty="0" err="1"/>
              <a:t>Cospacc</a:t>
            </a:r>
            <a:r>
              <a:rPr lang="fr-FR" dirty="0"/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886200" y="4986559"/>
            <a:ext cx="3681413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b="1" dirty="0"/>
              <a:t>Participation au Colloque Plan Nord, Plans Sud -</a:t>
            </a:r>
            <a:r>
              <a:rPr lang="fr-FR" dirty="0"/>
              <a:t> vidéoconférence avec représentant du Pueblo Nasa du Putumayo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508380" y="5519308"/>
            <a:ext cx="3619500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dirty="0"/>
              <a:t>Formation des stagiaires du </a:t>
            </a:r>
            <a:r>
              <a:rPr lang="fr-FR" dirty="0" err="1"/>
              <a:t>CISO</a:t>
            </a:r>
            <a:r>
              <a:rPr lang="fr-FR" dirty="0"/>
              <a:t> sur le conflit armé et la campagne profiteurs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861050" y="1336675"/>
            <a:ext cx="4926255" cy="36988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b="1" dirty="0"/>
              <a:t>PAROS! </a:t>
            </a:r>
            <a:r>
              <a:rPr lang="fr-FR" b="1" dirty="0" err="1"/>
              <a:t>lechero</a:t>
            </a:r>
            <a:r>
              <a:rPr lang="fr-FR" b="1" dirty="0"/>
              <a:t>, </a:t>
            </a:r>
            <a:r>
              <a:rPr lang="fr-FR" b="1" dirty="0" err="1"/>
              <a:t>cafetero</a:t>
            </a:r>
            <a:r>
              <a:rPr lang="fr-FR" b="1" dirty="0"/>
              <a:t>, </a:t>
            </a:r>
            <a:r>
              <a:rPr lang="fr-FR" b="1" dirty="0" err="1"/>
              <a:t>petrolero</a:t>
            </a:r>
            <a:r>
              <a:rPr lang="fr-FR" b="1" dirty="0"/>
              <a:t>, </a:t>
            </a:r>
            <a:r>
              <a:rPr lang="fr-FR" b="1" dirty="0" err="1"/>
              <a:t>agrario</a:t>
            </a:r>
            <a:r>
              <a:rPr lang="fr-FR" b="1" dirty="0"/>
              <a:t>...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839704" y="1771750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/>
              <a:t>Poursuite des négociations FARC-gouvernement</a:t>
            </a:r>
          </a:p>
        </p:txBody>
      </p:sp>
      <p:pic>
        <p:nvPicPr>
          <p:cNvPr id="2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480000">
            <a:off x="5421278" y="915169"/>
            <a:ext cx="469433" cy="823031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sp>
        <p:nvSpPr>
          <p:cNvPr id="28" name="Rectangle 27"/>
          <p:cNvSpPr/>
          <p:nvPr/>
        </p:nvSpPr>
        <p:spPr>
          <a:xfrm>
            <a:off x="147918" y="-399828"/>
            <a:ext cx="2807179" cy="1665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0000" b="1" spc="50" dirty="0" smtClean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2013</a:t>
            </a:r>
            <a:endParaRPr lang="en-CA" sz="1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3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/>
      <p:bldP spid="10" grpId="0"/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0683" y="101583"/>
            <a:ext cx="12044082" cy="3480134"/>
            <a:chOff x="787948" y="167373"/>
            <a:chExt cx="10923799" cy="15537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ight Arrow 4"/>
            <p:cNvSpPr/>
            <p:nvPr/>
          </p:nvSpPr>
          <p:spPr>
            <a:xfrm>
              <a:off x="787948" y="167373"/>
              <a:ext cx="10923799" cy="155379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ight Arrow 4"/>
            <p:cNvSpPr/>
            <p:nvPr/>
          </p:nvSpPr>
          <p:spPr>
            <a:xfrm>
              <a:off x="787948" y="555821"/>
              <a:ext cx="1357547" cy="1706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65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   CONFLIT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7575" y="4148611"/>
            <a:ext cx="12044363" cy="2742622"/>
            <a:chOff x="4491738" y="1952850"/>
            <a:chExt cx="5739848" cy="155398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ight Arrow 7"/>
            <p:cNvSpPr/>
            <p:nvPr/>
          </p:nvSpPr>
          <p:spPr>
            <a:xfrm>
              <a:off x="4491738" y="1952850"/>
              <a:ext cx="5739848" cy="15539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4"/>
            <p:cNvSpPr/>
            <p:nvPr/>
          </p:nvSpPr>
          <p:spPr>
            <a:xfrm>
              <a:off x="4543002" y="2371751"/>
              <a:ext cx="1115110" cy="2506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95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PASC AU QUÉBEC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4" name="CustomShape 3"/>
          <p:cNvSpPr/>
          <p:nvPr/>
        </p:nvSpPr>
        <p:spPr>
          <a:xfrm>
            <a:off x="257456" y="1372606"/>
            <a:ext cx="3417075" cy="959850"/>
          </a:xfrm>
          <a:prstGeom prst="rect">
            <a:avLst/>
          </a:prstGeom>
          <a:solidFill>
            <a:srgbClr val="E3E818"/>
          </a:solidFill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CA" sz="2000" b="1" dirty="0">
                <a:latin typeface="Calibri" charset="0"/>
              </a:rPr>
              <a:t>Paro Nacional Agrario</a:t>
            </a:r>
          </a:p>
          <a:p>
            <a:pPr algn="ctr"/>
            <a:r>
              <a:rPr lang="en-CA" sz="1600" dirty="0">
                <a:latin typeface="Calibri" charset="0"/>
              </a:rPr>
              <a:t>Importantes</a:t>
            </a:r>
            <a:r>
              <a:rPr lang="en-CA" sz="2000" dirty="0">
                <a:latin typeface="Calibri" charset="0"/>
              </a:rPr>
              <a:t> </a:t>
            </a:r>
            <a:r>
              <a:rPr lang="en-CA" sz="1600" dirty="0">
                <a:latin typeface="Calibri" charset="0"/>
              </a:rPr>
              <a:t>mobilisations </a:t>
            </a:r>
            <a:r>
              <a:rPr lang="fr-FR" sz="1600" dirty="0">
                <a:latin typeface="Calibri" charset="0"/>
              </a:rPr>
              <a:t>paysannes et autochtones, blocage de routes, etc.</a:t>
            </a:r>
            <a:endParaRPr lang="en-CA" sz="1600" dirty="0">
              <a:latin typeface="Calibri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92563" y="3250619"/>
            <a:ext cx="631215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b="1"/>
              <a:t>Valérie, Zoé, Florence, Monica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30658" y="5737231"/>
            <a:ext cx="512380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Célébration des 10 ans du PASC !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73087" y="3344314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8147537" y="5070240"/>
            <a:ext cx="3073284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Présentations de la nouvelles pièce de théâtre-intervention </a:t>
            </a:r>
            <a:r>
              <a:rPr lang="fr-FR" i="1" dirty="0"/>
              <a:t>Trous de Mémoire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960312" y="1165635"/>
            <a:ext cx="5896025" cy="369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Début des négociations avec le secteur agraire</a:t>
            </a:r>
            <a:r>
              <a:rPr lang="fr-FR" dirty="0"/>
              <a:t>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80370" y="5090205"/>
            <a:ext cx="5355712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dirty="0" smtClean="0"/>
              <a:t>Tournée </a:t>
            </a:r>
            <a:r>
              <a:rPr lang="fr-FR" dirty="0"/>
              <a:t>en Gaspésie Côte-Nord et Bas St-Laurent de la pièce de théâtre forum Trou de Mémoire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524656" y="1734834"/>
            <a:ext cx="3803650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sz="2400" b="1" dirty="0"/>
              <a:t>Réélection de Santos</a:t>
            </a:r>
            <a:endParaRPr lang="fr-FR" sz="2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8005404" y="1353856"/>
            <a:ext cx="321945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b="1"/>
              <a:t>Début des conversations de paix préliminaires avec l'ELN</a:t>
            </a:r>
          </a:p>
        </p:txBody>
      </p:sp>
      <p:pic>
        <p:nvPicPr>
          <p:cNvPr id="2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28817">
            <a:off x="426284" y="5220864"/>
            <a:ext cx="526684" cy="823031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grpSp>
        <p:nvGrpSpPr>
          <p:cNvPr id="28" name="Group 17"/>
          <p:cNvGrpSpPr/>
          <p:nvPr/>
        </p:nvGrpSpPr>
        <p:grpSpPr>
          <a:xfrm>
            <a:off x="120891" y="2467692"/>
            <a:ext cx="10568700" cy="2605401"/>
            <a:chOff x="0" y="2696289"/>
            <a:chExt cx="8868493" cy="109541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Right Arrow 21"/>
            <p:cNvSpPr/>
            <p:nvPr/>
          </p:nvSpPr>
          <p:spPr>
            <a:xfrm>
              <a:off x="0" y="2696289"/>
              <a:ext cx="8868493" cy="1095414"/>
            </a:xfrm>
            <a:prstGeom prst="rightArrow">
              <a:avLst>
                <a:gd name="adj1" fmla="val 50000"/>
                <a:gd name="adj2" fmla="val 5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ight Arrow 4"/>
            <p:cNvSpPr/>
            <p:nvPr/>
          </p:nvSpPr>
          <p:spPr>
            <a:xfrm>
              <a:off x="11284" y="2992758"/>
              <a:ext cx="2169872" cy="1575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7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  PASC EN COLOMBIE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177012" y="3518695"/>
            <a:ext cx="6028584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Films Justice </a:t>
            </a:r>
            <a:r>
              <a:rPr lang="fr-FR" dirty="0" err="1" smtClean="0">
                <a:solidFill>
                  <a:srgbClr val="000000"/>
                </a:solidFill>
              </a:rPr>
              <a:t>Denied</a:t>
            </a:r>
            <a:endParaRPr lang="fr-FR" dirty="0">
              <a:solidFill>
                <a:srgbClr val="000000"/>
              </a:solidFill>
            </a:endParaRPr>
          </a:p>
          <a:p>
            <a:pPr algn="ctr"/>
            <a:r>
              <a:rPr lang="fr-FR" dirty="0" err="1">
                <a:solidFill>
                  <a:srgbClr val="000000"/>
                </a:solidFill>
              </a:rPr>
              <a:t>Fundacion</a:t>
            </a:r>
            <a:r>
              <a:rPr lang="fr-FR" dirty="0">
                <a:solidFill>
                  <a:srgbClr val="000000"/>
                </a:solidFill>
              </a:rPr>
              <a:t> DDHH </a:t>
            </a:r>
            <a:r>
              <a:rPr lang="fr-FR" dirty="0" err="1">
                <a:solidFill>
                  <a:srgbClr val="000000"/>
                </a:solidFill>
              </a:rPr>
              <a:t>Joel</a:t>
            </a:r>
            <a:r>
              <a:rPr lang="fr-FR" dirty="0">
                <a:solidFill>
                  <a:srgbClr val="000000"/>
                </a:solidFill>
              </a:rPr>
              <a:t> Sierra et recherche </a:t>
            </a:r>
            <a:r>
              <a:rPr lang="fr-FR" dirty="0" err="1">
                <a:solidFill>
                  <a:srgbClr val="000000"/>
                </a:solidFill>
              </a:rPr>
              <a:t>Parex</a:t>
            </a:r>
            <a:r>
              <a:rPr lang="fr-FR" dirty="0">
                <a:solidFill>
                  <a:srgbClr val="000000"/>
                </a:solidFill>
              </a:rPr>
              <a:t> et </a:t>
            </a:r>
            <a:r>
              <a:rPr lang="fr-FR" dirty="0" err="1">
                <a:solidFill>
                  <a:srgbClr val="000000"/>
                </a:solidFill>
              </a:rPr>
              <a:t>Oxy</a:t>
            </a:r>
            <a:r>
              <a:rPr lang="fr-FR" dirty="0">
                <a:solidFill>
                  <a:srgbClr val="000000"/>
                </a:solidFill>
              </a:rPr>
              <a:t> / recherche sur la Talisman</a:t>
            </a:r>
          </a:p>
        </p:txBody>
      </p:sp>
      <p:pic>
        <p:nvPicPr>
          <p:cNvPr id="32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77626">
            <a:off x="6178923" y="3386161"/>
            <a:ext cx="782223" cy="391112"/>
          </a:xfrm>
          <a:prstGeom prst="rect">
            <a:avLst/>
          </a:prstGeom>
        </p:spPr>
      </p:pic>
      <p:pic>
        <p:nvPicPr>
          <p:cNvPr id="33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4980000" flipH="1">
            <a:off x="7974846" y="2995802"/>
            <a:ext cx="686442" cy="340716"/>
          </a:xfrm>
          <a:prstGeom prst="rect">
            <a:avLst/>
          </a:prstGeom>
          <a:scene3d>
            <a:camera prst="orthographicFront">
              <a:rot lat="21591067" lon="20948553" rev="21009153"/>
            </a:camera>
            <a:lightRig rig="threePt" dir="t"/>
          </a:scene3d>
        </p:spPr>
      </p:pic>
      <p:sp>
        <p:nvSpPr>
          <p:cNvPr id="35" name="Rectangle 34"/>
          <p:cNvSpPr/>
          <p:nvPr/>
        </p:nvSpPr>
        <p:spPr>
          <a:xfrm>
            <a:off x="-47907" y="-390292"/>
            <a:ext cx="8223884" cy="1665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00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 et </a:t>
            </a:r>
            <a:r>
              <a:rPr lang="fr-CA" sz="10000" b="1" spc="50" dirty="0" smtClean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en-CA" sz="1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74114" t="7607" r="7456" b="6656"/>
          <a:stretch/>
        </p:blipFill>
        <p:spPr>
          <a:xfrm>
            <a:off x="6386062" y="4585446"/>
            <a:ext cx="1493911" cy="17884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037" y="3443702"/>
            <a:ext cx="469433" cy="823031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sp>
        <p:nvSpPr>
          <p:cNvPr id="13" name="TextBox 12"/>
          <p:cNvSpPr txBox="1"/>
          <p:nvPr/>
        </p:nvSpPr>
        <p:spPr>
          <a:xfrm>
            <a:off x="6857693" y="3618176"/>
            <a:ext cx="2409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Zoé, Valérie, Florence</a:t>
            </a:r>
          </a:p>
          <a:p>
            <a:r>
              <a:rPr lang="fr-CA" dirty="0" smtClean="0"/>
              <a:t>Roberto, Blandine, Leila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0579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/>
      <p:bldP spid="12" grpId="0"/>
      <p:bldP spid="14" grpId="0"/>
      <p:bldP spid="16" grpId="0"/>
      <p:bldP spid="23" grpId="0"/>
      <p:bldP spid="25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5278" y="3204709"/>
            <a:ext cx="1121453" cy="448581"/>
            <a:chOff x="260" y="1238635"/>
            <a:chExt cx="1121453" cy="448581"/>
          </a:xfrm>
        </p:grpSpPr>
        <p:sp>
          <p:nvSpPr>
            <p:cNvPr id="36" name="Chevron 35"/>
            <p:cNvSpPr/>
            <p:nvPr/>
          </p:nvSpPr>
          <p:spPr>
            <a:xfrm>
              <a:off x="260" y="1238635"/>
              <a:ext cx="1121453" cy="448581"/>
            </a:xfrm>
            <a:prstGeom prst="chevron">
              <a:avLst/>
            </a:prstGeom>
            <a:gradFill rotWithShape="1">
              <a:gsLst>
                <a:gs pos="0">
                  <a:srgbClr val="052F61">
                    <a:alpha val="90000"/>
                    <a:hueOff val="0"/>
                    <a:satOff val="0"/>
                    <a:lumOff val="0"/>
                    <a:alphaOff val="0"/>
                    <a:tint val="98000"/>
                    <a:hueMod val="94000"/>
                    <a:satMod val="130000"/>
                    <a:lumMod val="128000"/>
                  </a:srgbClr>
                </a:gs>
                <a:gs pos="100000">
                  <a:srgbClr val="052F61">
                    <a:alpha val="90000"/>
                    <a:hueOff val="0"/>
                    <a:satOff val="0"/>
                    <a:lumOff val="0"/>
                    <a:alphaOff val="0"/>
                    <a:shade val="94000"/>
                    <a:lumMod val="88000"/>
                  </a:srgbClr>
                </a:gs>
              </a:gsLst>
              <a:lin ang="5400000" scaled="0"/>
            </a:gra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sp>
          <p:nvSpPr>
            <p:cNvPr id="37" name="Chevron 4"/>
            <p:cNvSpPr/>
            <p:nvPr/>
          </p:nvSpPr>
          <p:spPr>
            <a:xfrm>
              <a:off x="224551" y="1238635"/>
              <a:ext cx="672872" cy="4485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2003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60731" y="3204709"/>
            <a:ext cx="1121453" cy="448581"/>
            <a:chOff x="905713" y="1238635"/>
            <a:chExt cx="1121453" cy="448581"/>
          </a:xfrm>
        </p:grpSpPr>
        <p:sp>
          <p:nvSpPr>
            <p:cNvPr id="34" name="Chevron 33"/>
            <p:cNvSpPr/>
            <p:nvPr/>
          </p:nvSpPr>
          <p:spPr>
            <a:xfrm>
              <a:off x="905713" y="1238635"/>
              <a:ext cx="1121453" cy="448581"/>
            </a:xfrm>
            <a:prstGeom prst="chevron">
              <a:avLst/>
            </a:prstGeom>
            <a:gradFill rotWithShape="1">
              <a:gsLst>
                <a:gs pos="0">
                  <a:srgbClr val="052F61">
                    <a:alpha val="90000"/>
                    <a:hueOff val="0"/>
                    <a:satOff val="0"/>
                    <a:lumOff val="0"/>
                    <a:alphaOff val="-3636"/>
                    <a:tint val="98000"/>
                    <a:hueMod val="94000"/>
                    <a:satMod val="130000"/>
                    <a:lumMod val="128000"/>
                  </a:srgbClr>
                </a:gs>
                <a:gs pos="100000">
                  <a:srgbClr val="052F61">
                    <a:alpha val="90000"/>
                    <a:hueOff val="0"/>
                    <a:satOff val="0"/>
                    <a:lumOff val="0"/>
                    <a:alphaOff val="-3636"/>
                    <a:shade val="94000"/>
                    <a:lumMod val="88000"/>
                  </a:srgbClr>
                </a:gs>
              </a:gsLst>
              <a:lin ang="5400000" scaled="0"/>
            </a:gra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sp>
          <p:nvSpPr>
            <p:cNvPr id="35" name="Chevron 6"/>
            <p:cNvSpPr/>
            <p:nvPr/>
          </p:nvSpPr>
          <p:spPr>
            <a:xfrm>
              <a:off x="1130004" y="1238635"/>
              <a:ext cx="672872" cy="4485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2004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66185" y="3204709"/>
            <a:ext cx="1121453" cy="448581"/>
            <a:chOff x="1811167" y="1238635"/>
            <a:chExt cx="1121453" cy="448581"/>
          </a:xfrm>
        </p:grpSpPr>
        <p:sp>
          <p:nvSpPr>
            <p:cNvPr id="32" name="Chevron 31"/>
            <p:cNvSpPr/>
            <p:nvPr/>
          </p:nvSpPr>
          <p:spPr>
            <a:xfrm>
              <a:off x="1811167" y="1238635"/>
              <a:ext cx="1121453" cy="448581"/>
            </a:xfrm>
            <a:prstGeom prst="chevron">
              <a:avLst/>
            </a:prstGeom>
            <a:gradFill rotWithShape="1">
              <a:gsLst>
                <a:gs pos="0">
                  <a:srgbClr val="052F61">
                    <a:alpha val="90000"/>
                    <a:hueOff val="0"/>
                    <a:satOff val="0"/>
                    <a:lumOff val="0"/>
                    <a:alphaOff val="-7273"/>
                    <a:tint val="98000"/>
                    <a:hueMod val="94000"/>
                    <a:satMod val="130000"/>
                    <a:lumMod val="128000"/>
                  </a:srgbClr>
                </a:gs>
                <a:gs pos="100000">
                  <a:srgbClr val="052F61">
                    <a:alpha val="90000"/>
                    <a:hueOff val="0"/>
                    <a:satOff val="0"/>
                    <a:lumOff val="0"/>
                    <a:alphaOff val="-7273"/>
                    <a:shade val="94000"/>
                    <a:lumMod val="88000"/>
                  </a:srgbClr>
                </a:gs>
              </a:gsLst>
              <a:lin ang="5400000" scaled="0"/>
            </a:gra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sp>
          <p:nvSpPr>
            <p:cNvPr id="33" name="Chevron 8"/>
            <p:cNvSpPr/>
            <p:nvPr/>
          </p:nvSpPr>
          <p:spPr>
            <a:xfrm>
              <a:off x="2035458" y="1238635"/>
              <a:ext cx="672872" cy="4485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2005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71639" y="3204709"/>
            <a:ext cx="1121453" cy="448581"/>
            <a:chOff x="2716621" y="1238635"/>
            <a:chExt cx="1121453" cy="448581"/>
          </a:xfrm>
        </p:grpSpPr>
        <p:sp>
          <p:nvSpPr>
            <p:cNvPr id="30" name="Chevron 29"/>
            <p:cNvSpPr/>
            <p:nvPr/>
          </p:nvSpPr>
          <p:spPr>
            <a:xfrm>
              <a:off x="2716621" y="1238635"/>
              <a:ext cx="1121453" cy="448581"/>
            </a:xfrm>
            <a:prstGeom prst="chevron">
              <a:avLst/>
            </a:prstGeom>
            <a:gradFill rotWithShape="1">
              <a:gsLst>
                <a:gs pos="0">
                  <a:srgbClr val="052F61">
                    <a:alpha val="90000"/>
                    <a:hueOff val="0"/>
                    <a:satOff val="0"/>
                    <a:lumOff val="0"/>
                    <a:alphaOff val="-10909"/>
                    <a:tint val="98000"/>
                    <a:hueMod val="94000"/>
                    <a:satMod val="130000"/>
                    <a:lumMod val="128000"/>
                  </a:srgbClr>
                </a:gs>
                <a:gs pos="100000">
                  <a:srgbClr val="052F61">
                    <a:alpha val="90000"/>
                    <a:hueOff val="0"/>
                    <a:satOff val="0"/>
                    <a:lumOff val="0"/>
                    <a:alphaOff val="-10909"/>
                    <a:shade val="94000"/>
                    <a:lumMod val="88000"/>
                  </a:srgbClr>
                </a:gs>
              </a:gsLst>
              <a:lin ang="5400000" scaled="0"/>
            </a:gra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sp>
          <p:nvSpPr>
            <p:cNvPr id="31" name="Chevron 10"/>
            <p:cNvSpPr/>
            <p:nvPr/>
          </p:nvSpPr>
          <p:spPr>
            <a:xfrm>
              <a:off x="2940912" y="1238635"/>
              <a:ext cx="672872" cy="4485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2006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77092" y="3204709"/>
            <a:ext cx="1121453" cy="448581"/>
            <a:chOff x="3622074" y="1238635"/>
            <a:chExt cx="1121453" cy="448581"/>
          </a:xfrm>
        </p:grpSpPr>
        <p:sp>
          <p:nvSpPr>
            <p:cNvPr id="28" name="Chevron 27"/>
            <p:cNvSpPr/>
            <p:nvPr/>
          </p:nvSpPr>
          <p:spPr>
            <a:xfrm>
              <a:off x="3622074" y="1238635"/>
              <a:ext cx="1121453" cy="448581"/>
            </a:xfrm>
            <a:prstGeom prst="chevron">
              <a:avLst/>
            </a:prstGeom>
            <a:gradFill rotWithShape="1">
              <a:gsLst>
                <a:gs pos="0">
                  <a:srgbClr val="052F61">
                    <a:alpha val="90000"/>
                    <a:hueOff val="0"/>
                    <a:satOff val="0"/>
                    <a:lumOff val="0"/>
                    <a:alphaOff val="-14545"/>
                    <a:tint val="98000"/>
                    <a:hueMod val="94000"/>
                    <a:satMod val="130000"/>
                    <a:lumMod val="128000"/>
                  </a:srgbClr>
                </a:gs>
                <a:gs pos="100000">
                  <a:srgbClr val="052F61">
                    <a:alpha val="90000"/>
                    <a:hueOff val="0"/>
                    <a:satOff val="0"/>
                    <a:lumOff val="0"/>
                    <a:alphaOff val="-14545"/>
                    <a:shade val="94000"/>
                    <a:lumMod val="88000"/>
                  </a:srgbClr>
                </a:gs>
              </a:gsLst>
              <a:lin ang="5400000" scaled="0"/>
            </a:gra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sp>
          <p:nvSpPr>
            <p:cNvPr id="29" name="Chevron 12"/>
            <p:cNvSpPr/>
            <p:nvPr/>
          </p:nvSpPr>
          <p:spPr>
            <a:xfrm>
              <a:off x="3846365" y="1238635"/>
              <a:ext cx="672872" cy="4485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2007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82546" y="3204709"/>
            <a:ext cx="1121453" cy="448581"/>
            <a:chOff x="4527528" y="1238635"/>
            <a:chExt cx="1121453" cy="448581"/>
          </a:xfrm>
        </p:grpSpPr>
        <p:sp>
          <p:nvSpPr>
            <p:cNvPr id="26" name="Chevron 25"/>
            <p:cNvSpPr/>
            <p:nvPr/>
          </p:nvSpPr>
          <p:spPr>
            <a:xfrm>
              <a:off x="4527528" y="1238635"/>
              <a:ext cx="1121453" cy="448581"/>
            </a:xfrm>
            <a:prstGeom prst="chevron">
              <a:avLst/>
            </a:prstGeom>
            <a:gradFill rotWithShape="1">
              <a:gsLst>
                <a:gs pos="0">
                  <a:srgbClr val="052F61">
                    <a:alpha val="90000"/>
                    <a:hueOff val="0"/>
                    <a:satOff val="0"/>
                    <a:lumOff val="0"/>
                    <a:alphaOff val="-18182"/>
                    <a:tint val="98000"/>
                    <a:hueMod val="94000"/>
                    <a:satMod val="130000"/>
                    <a:lumMod val="128000"/>
                  </a:srgbClr>
                </a:gs>
                <a:gs pos="100000">
                  <a:srgbClr val="052F61">
                    <a:alpha val="90000"/>
                    <a:hueOff val="0"/>
                    <a:satOff val="0"/>
                    <a:lumOff val="0"/>
                    <a:alphaOff val="-18182"/>
                    <a:shade val="94000"/>
                    <a:lumMod val="88000"/>
                  </a:srgbClr>
                </a:gs>
              </a:gsLst>
              <a:lin ang="5400000" scaled="0"/>
            </a:gra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sp>
          <p:nvSpPr>
            <p:cNvPr id="27" name="Chevron 14"/>
            <p:cNvSpPr/>
            <p:nvPr/>
          </p:nvSpPr>
          <p:spPr>
            <a:xfrm>
              <a:off x="4751819" y="1238635"/>
              <a:ext cx="672872" cy="4485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2008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88000" y="3204709"/>
            <a:ext cx="1121453" cy="448581"/>
            <a:chOff x="5432982" y="1238635"/>
            <a:chExt cx="1121453" cy="448581"/>
          </a:xfrm>
        </p:grpSpPr>
        <p:sp>
          <p:nvSpPr>
            <p:cNvPr id="24" name="Chevron 23"/>
            <p:cNvSpPr/>
            <p:nvPr/>
          </p:nvSpPr>
          <p:spPr>
            <a:xfrm>
              <a:off x="5432982" y="1238635"/>
              <a:ext cx="1121453" cy="448581"/>
            </a:xfrm>
            <a:prstGeom prst="chevron">
              <a:avLst/>
            </a:prstGeom>
            <a:gradFill rotWithShape="1">
              <a:gsLst>
                <a:gs pos="0">
                  <a:srgbClr val="052F61">
                    <a:alpha val="90000"/>
                    <a:hueOff val="0"/>
                    <a:satOff val="0"/>
                    <a:lumOff val="0"/>
                    <a:alphaOff val="-21818"/>
                    <a:tint val="98000"/>
                    <a:hueMod val="94000"/>
                    <a:satMod val="130000"/>
                    <a:lumMod val="128000"/>
                  </a:srgbClr>
                </a:gs>
                <a:gs pos="100000">
                  <a:srgbClr val="052F61">
                    <a:alpha val="90000"/>
                    <a:hueOff val="0"/>
                    <a:satOff val="0"/>
                    <a:lumOff val="0"/>
                    <a:alphaOff val="-21818"/>
                    <a:shade val="94000"/>
                    <a:lumMod val="88000"/>
                  </a:srgbClr>
                </a:gs>
              </a:gsLst>
              <a:lin ang="5400000" scaled="0"/>
            </a:gra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sp>
          <p:nvSpPr>
            <p:cNvPr id="25" name="Chevron 16"/>
            <p:cNvSpPr/>
            <p:nvPr/>
          </p:nvSpPr>
          <p:spPr>
            <a:xfrm>
              <a:off x="5657273" y="1238635"/>
              <a:ext cx="672872" cy="4485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2009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93453" y="3204709"/>
            <a:ext cx="1121453" cy="448581"/>
            <a:chOff x="6338435" y="1238635"/>
            <a:chExt cx="1121453" cy="448581"/>
          </a:xfrm>
        </p:grpSpPr>
        <p:sp>
          <p:nvSpPr>
            <p:cNvPr id="22" name="Chevron 21"/>
            <p:cNvSpPr/>
            <p:nvPr/>
          </p:nvSpPr>
          <p:spPr>
            <a:xfrm>
              <a:off x="6338435" y="1238635"/>
              <a:ext cx="1121453" cy="448581"/>
            </a:xfrm>
            <a:prstGeom prst="chevron">
              <a:avLst/>
            </a:prstGeom>
            <a:gradFill rotWithShape="1">
              <a:gsLst>
                <a:gs pos="0">
                  <a:srgbClr val="052F61">
                    <a:alpha val="90000"/>
                    <a:hueOff val="0"/>
                    <a:satOff val="0"/>
                    <a:lumOff val="0"/>
                    <a:alphaOff val="-25455"/>
                    <a:tint val="98000"/>
                    <a:hueMod val="94000"/>
                    <a:satMod val="130000"/>
                    <a:lumMod val="128000"/>
                  </a:srgbClr>
                </a:gs>
                <a:gs pos="100000">
                  <a:srgbClr val="052F61">
                    <a:alpha val="90000"/>
                    <a:hueOff val="0"/>
                    <a:satOff val="0"/>
                    <a:lumOff val="0"/>
                    <a:alphaOff val="-25455"/>
                    <a:shade val="94000"/>
                    <a:lumMod val="88000"/>
                  </a:srgbClr>
                </a:gs>
              </a:gsLst>
              <a:lin ang="5400000" scaled="0"/>
            </a:gra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sp>
          <p:nvSpPr>
            <p:cNvPr id="23" name="Chevron 18"/>
            <p:cNvSpPr/>
            <p:nvPr/>
          </p:nvSpPr>
          <p:spPr>
            <a:xfrm>
              <a:off x="6562726" y="1238635"/>
              <a:ext cx="672872" cy="4485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2010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98907" y="3204709"/>
            <a:ext cx="1121453" cy="448581"/>
            <a:chOff x="7243889" y="1238635"/>
            <a:chExt cx="1121453" cy="448581"/>
          </a:xfrm>
        </p:grpSpPr>
        <p:sp>
          <p:nvSpPr>
            <p:cNvPr id="20" name="Chevron 19"/>
            <p:cNvSpPr/>
            <p:nvPr/>
          </p:nvSpPr>
          <p:spPr>
            <a:xfrm>
              <a:off x="7243889" y="1238635"/>
              <a:ext cx="1121453" cy="448581"/>
            </a:xfrm>
            <a:prstGeom prst="chevron">
              <a:avLst/>
            </a:prstGeom>
            <a:gradFill rotWithShape="1">
              <a:gsLst>
                <a:gs pos="0">
                  <a:srgbClr val="052F61">
                    <a:alpha val="90000"/>
                    <a:hueOff val="0"/>
                    <a:satOff val="0"/>
                    <a:lumOff val="0"/>
                    <a:alphaOff val="-29091"/>
                    <a:tint val="98000"/>
                    <a:hueMod val="94000"/>
                    <a:satMod val="130000"/>
                    <a:lumMod val="128000"/>
                  </a:srgbClr>
                </a:gs>
                <a:gs pos="100000">
                  <a:srgbClr val="052F61">
                    <a:alpha val="90000"/>
                    <a:hueOff val="0"/>
                    <a:satOff val="0"/>
                    <a:lumOff val="0"/>
                    <a:alphaOff val="-29091"/>
                    <a:shade val="94000"/>
                    <a:lumMod val="88000"/>
                  </a:srgbClr>
                </a:gs>
              </a:gsLst>
              <a:lin ang="5400000" scaled="0"/>
            </a:gra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sp>
          <p:nvSpPr>
            <p:cNvPr id="21" name="Chevron 20"/>
            <p:cNvSpPr/>
            <p:nvPr/>
          </p:nvSpPr>
          <p:spPr>
            <a:xfrm>
              <a:off x="7468180" y="1238635"/>
              <a:ext cx="672872" cy="4485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2011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704360" y="3204709"/>
            <a:ext cx="1121453" cy="448581"/>
            <a:chOff x="8149342" y="1238635"/>
            <a:chExt cx="1121453" cy="448581"/>
          </a:xfrm>
        </p:grpSpPr>
        <p:sp>
          <p:nvSpPr>
            <p:cNvPr id="18" name="Chevron 17"/>
            <p:cNvSpPr/>
            <p:nvPr/>
          </p:nvSpPr>
          <p:spPr>
            <a:xfrm>
              <a:off x="8149342" y="1238635"/>
              <a:ext cx="1121453" cy="448581"/>
            </a:xfrm>
            <a:prstGeom prst="chevron">
              <a:avLst/>
            </a:prstGeom>
            <a:gradFill rotWithShape="1">
              <a:gsLst>
                <a:gs pos="0">
                  <a:srgbClr val="052F61">
                    <a:alpha val="90000"/>
                    <a:hueOff val="0"/>
                    <a:satOff val="0"/>
                    <a:lumOff val="0"/>
                    <a:alphaOff val="-32727"/>
                    <a:tint val="98000"/>
                    <a:hueMod val="94000"/>
                    <a:satMod val="130000"/>
                    <a:lumMod val="128000"/>
                  </a:srgbClr>
                </a:gs>
                <a:gs pos="100000">
                  <a:srgbClr val="052F61">
                    <a:alpha val="90000"/>
                    <a:hueOff val="0"/>
                    <a:satOff val="0"/>
                    <a:lumOff val="0"/>
                    <a:alphaOff val="-32727"/>
                    <a:shade val="94000"/>
                    <a:lumMod val="88000"/>
                  </a:srgbClr>
                </a:gs>
              </a:gsLst>
              <a:lin ang="5400000" scaled="0"/>
            </a:gra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sp>
          <p:nvSpPr>
            <p:cNvPr id="19" name="Chevron 22"/>
            <p:cNvSpPr/>
            <p:nvPr/>
          </p:nvSpPr>
          <p:spPr>
            <a:xfrm>
              <a:off x="8373633" y="1238635"/>
              <a:ext cx="672872" cy="4485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2012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609814" y="3204709"/>
            <a:ext cx="1121453" cy="448581"/>
            <a:chOff x="9054796" y="1238635"/>
            <a:chExt cx="1121453" cy="448581"/>
          </a:xfrm>
        </p:grpSpPr>
        <p:sp>
          <p:nvSpPr>
            <p:cNvPr id="16" name="Chevron 15"/>
            <p:cNvSpPr/>
            <p:nvPr/>
          </p:nvSpPr>
          <p:spPr>
            <a:xfrm>
              <a:off x="9054796" y="1238635"/>
              <a:ext cx="1121453" cy="448581"/>
            </a:xfrm>
            <a:prstGeom prst="chevron">
              <a:avLst/>
            </a:prstGeom>
            <a:gradFill rotWithShape="1">
              <a:gsLst>
                <a:gs pos="0">
                  <a:srgbClr val="052F61">
                    <a:alpha val="90000"/>
                    <a:hueOff val="0"/>
                    <a:satOff val="0"/>
                    <a:lumOff val="0"/>
                    <a:alphaOff val="-36364"/>
                    <a:tint val="98000"/>
                    <a:hueMod val="94000"/>
                    <a:satMod val="130000"/>
                    <a:lumMod val="128000"/>
                  </a:srgbClr>
                </a:gs>
                <a:gs pos="100000">
                  <a:srgbClr val="052F61">
                    <a:alpha val="90000"/>
                    <a:hueOff val="0"/>
                    <a:satOff val="0"/>
                    <a:lumOff val="0"/>
                    <a:alphaOff val="-36364"/>
                    <a:shade val="94000"/>
                    <a:lumMod val="88000"/>
                  </a:srgbClr>
                </a:gs>
              </a:gsLst>
              <a:lin ang="5400000" scaled="0"/>
            </a:gra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sp>
          <p:nvSpPr>
            <p:cNvPr id="17" name="Chevron 24"/>
            <p:cNvSpPr/>
            <p:nvPr/>
          </p:nvSpPr>
          <p:spPr>
            <a:xfrm>
              <a:off x="9279087" y="1238635"/>
              <a:ext cx="672872" cy="4485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2013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515268" y="3204709"/>
            <a:ext cx="1121453" cy="448581"/>
            <a:chOff x="9960250" y="1238635"/>
            <a:chExt cx="1121453" cy="448581"/>
          </a:xfrm>
        </p:grpSpPr>
        <p:sp>
          <p:nvSpPr>
            <p:cNvPr id="14" name="Chevron 13"/>
            <p:cNvSpPr/>
            <p:nvPr/>
          </p:nvSpPr>
          <p:spPr>
            <a:xfrm>
              <a:off x="9960250" y="1238635"/>
              <a:ext cx="1121453" cy="448581"/>
            </a:xfrm>
            <a:prstGeom prst="chevron">
              <a:avLst/>
            </a:prstGeom>
            <a:gradFill rotWithShape="1">
              <a:gsLst>
                <a:gs pos="0">
                  <a:srgbClr val="052F61">
                    <a:alpha val="90000"/>
                    <a:hueOff val="0"/>
                    <a:satOff val="0"/>
                    <a:lumOff val="0"/>
                    <a:alphaOff val="-40000"/>
                    <a:tint val="98000"/>
                    <a:hueMod val="94000"/>
                    <a:satMod val="130000"/>
                    <a:lumMod val="128000"/>
                  </a:srgbClr>
                </a:gs>
                <a:gs pos="100000">
                  <a:srgbClr val="052F61">
                    <a:alpha val="90000"/>
                    <a:hueOff val="0"/>
                    <a:satOff val="0"/>
                    <a:lumOff val="0"/>
                    <a:alphaOff val="-40000"/>
                    <a:shade val="94000"/>
                    <a:lumMod val="88000"/>
                  </a:srgbClr>
                </a:gs>
              </a:gsLst>
              <a:lin ang="5400000" scaled="0"/>
            </a:gra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sp>
          <p:nvSpPr>
            <p:cNvPr id="15" name="Chevron 26"/>
            <p:cNvSpPr/>
            <p:nvPr/>
          </p:nvSpPr>
          <p:spPr>
            <a:xfrm>
              <a:off x="10184541" y="1238635"/>
              <a:ext cx="672872" cy="4485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2014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582184" y="1829484"/>
            <a:ext cx="897162" cy="632812"/>
            <a:chOff x="905713" y="1743289"/>
            <a:chExt cx="897162" cy="632812"/>
          </a:xfrm>
        </p:grpSpPr>
        <p:sp>
          <p:nvSpPr>
            <p:cNvPr id="51" name="Rectangle 50"/>
            <p:cNvSpPr/>
            <p:nvPr/>
          </p:nvSpPr>
          <p:spPr>
            <a:xfrm>
              <a:off x="905713" y="1743289"/>
              <a:ext cx="897162" cy="632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ectangle 51"/>
            <p:cNvSpPr/>
            <p:nvPr/>
          </p:nvSpPr>
          <p:spPr>
            <a:xfrm>
              <a:off x="905713" y="1743289"/>
              <a:ext cx="897162" cy="632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/>
                <a:t>Event</a:t>
              </a:r>
              <a:endParaRPr lang="en-US" sz="1000" kern="1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487638" y="1829484"/>
            <a:ext cx="897162" cy="632812"/>
            <a:chOff x="1811167" y="1743289"/>
            <a:chExt cx="897162" cy="632812"/>
          </a:xfrm>
        </p:grpSpPr>
        <p:sp>
          <p:nvSpPr>
            <p:cNvPr id="49" name="Rectangle 48"/>
            <p:cNvSpPr/>
            <p:nvPr/>
          </p:nvSpPr>
          <p:spPr>
            <a:xfrm>
              <a:off x="1811167" y="1743289"/>
              <a:ext cx="897162" cy="632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1811167" y="1743289"/>
              <a:ext cx="897162" cy="632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/>
                <a:t>Event</a:t>
              </a:r>
              <a:endParaRPr lang="en-US" sz="1000" kern="1200" dirty="0"/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/>
                <a:t>Event</a:t>
              </a:r>
              <a:endParaRPr lang="en-US" sz="1000" kern="1200" dirty="0"/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/>
                <a:t>Event</a:t>
              </a:r>
              <a:endParaRPr lang="en-US" sz="1000" kern="1200" dirty="0"/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/>
                <a:t>Event</a:t>
              </a:r>
              <a:endParaRPr lang="en-US" sz="1000" kern="12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393092" y="1829484"/>
            <a:ext cx="897162" cy="632812"/>
            <a:chOff x="2716621" y="1743289"/>
            <a:chExt cx="897162" cy="632812"/>
          </a:xfrm>
        </p:grpSpPr>
        <p:sp>
          <p:nvSpPr>
            <p:cNvPr id="47" name="Rectangle 46"/>
            <p:cNvSpPr/>
            <p:nvPr/>
          </p:nvSpPr>
          <p:spPr>
            <a:xfrm>
              <a:off x="2716621" y="1743289"/>
              <a:ext cx="897162" cy="632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ectangle 47"/>
            <p:cNvSpPr/>
            <p:nvPr/>
          </p:nvSpPr>
          <p:spPr>
            <a:xfrm>
              <a:off x="2716621" y="1743289"/>
              <a:ext cx="897162" cy="632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/>
                <a:t>Event</a:t>
              </a:r>
              <a:endParaRPr lang="en-US" sz="1000" kern="1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98545" y="1829484"/>
            <a:ext cx="897162" cy="632812"/>
            <a:chOff x="3622074" y="1743289"/>
            <a:chExt cx="897162" cy="632812"/>
          </a:xfrm>
        </p:grpSpPr>
        <p:sp>
          <p:nvSpPr>
            <p:cNvPr id="45" name="Rectangle 44"/>
            <p:cNvSpPr/>
            <p:nvPr/>
          </p:nvSpPr>
          <p:spPr>
            <a:xfrm>
              <a:off x="3622074" y="1743289"/>
              <a:ext cx="897162" cy="632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ectangle 45"/>
            <p:cNvSpPr/>
            <p:nvPr/>
          </p:nvSpPr>
          <p:spPr>
            <a:xfrm>
              <a:off x="3622074" y="1743289"/>
              <a:ext cx="897162" cy="632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/>
                <a:t>Event</a:t>
              </a:r>
              <a:endParaRPr lang="en-US" sz="1000" kern="12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03999" y="1829484"/>
            <a:ext cx="897162" cy="632812"/>
            <a:chOff x="4527528" y="1743289"/>
            <a:chExt cx="897162" cy="632812"/>
          </a:xfrm>
        </p:grpSpPr>
        <p:sp>
          <p:nvSpPr>
            <p:cNvPr id="43" name="Rectangle 42"/>
            <p:cNvSpPr/>
            <p:nvPr/>
          </p:nvSpPr>
          <p:spPr>
            <a:xfrm>
              <a:off x="4527528" y="1743289"/>
              <a:ext cx="897162" cy="632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4527528" y="1743289"/>
              <a:ext cx="897162" cy="632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/>
                <a:t>Event</a:t>
              </a:r>
              <a:endParaRPr lang="en-US" sz="1000" kern="12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814767" y="4557936"/>
            <a:ext cx="897162" cy="632812"/>
            <a:chOff x="905713" y="1743289"/>
            <a:chExt cx="897162" cy="632812"/>
          </a:xfrm>
        </p:grpSpPr>
        <p:sp>
          <p:nvSpPr>
            <p:cNvPr id="66" name="Rectangle 65"/>
            <p:cNvSpPr/>
            <p:nvPr/>
          </p:nvSpPr>
          <p:spPr>
            <a:xfrm>
              <a:off x="905713" y="1743289"/>
              <a:ext cx="897162" cy="632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Rectangle 66"/>
            <p:cNvSpPr/>
            <p:nvPr/>
          </p:nvSpPr>
          <p:spPr>
            <a:xfrm>
              <a:off x="905713" y="1743289"/>
              <a:ext cx="897162" cy="632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/>
                <a:t>Event</a:t>
              </a:r>
              <a:endParaRPr lang="en-US" sz="1000" kern="12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720221" y="4557936"/>
            <a:ext cx="897162" cy="632812"/>
            <a:chOff x="1811167" y="1743289"/>
            <a:chExt cx="897162" cy="632812"/>
          </a:xfrm>
        </p:grpSpPr>
        <p:sp>
          <p:nvSpPr>
            <p:cNvPr id="64" name="Rectangle 63"/>
            <p:cNvSpPr/>
            <p:nvPr/>
          </p:nvSpPr>
          <p:spPr>
            <a:xfrm>
              <a:off x="1811167" y="1743289"/>
              <a:ext cx="897162" cy="632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1811167" y="1743289"/>
              <a:ext cx="897162" cy="632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/>
                <a:t>Event</a:t>
              </a:r>
              <a:endParaRPr lang="en-US" sz="1000" kern="1200" dirty="0"/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/>
                <a:t>Event</a:t>
              </a:r>
              <a:endParaRPr lang="en-US" sz="1000" kern="1200" dirty="0"/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/>
                <a:t>Event</a:t>
              </a:r>
              <a:endParaRPr lang="en-US" sz="1000" kern="1200" dirty="0"/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/>
                <a:t>Event</a:t>
              </a:r>
              <a:endParaRPr lang="en-US" sz="1000" kern="12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625675" y="4557936"/>
            <a:ext cx="897162" cy="632812"/>
            <a:chOff x="2716621" y="1743289"/>
            <a:chExt cx="897162" cy="632812"/>
          </a:xfrm>
        </p:grpSpPr>
        <p:sp>
          <p:nvSpPr>
            <p:cNvPr id="62" name="Rectangle 61"/>
            <p:cNvSpPr/>
            <p:nvPr/>
          </p:nvSpPr>
          <p:spPr>
            <a:xfrm>
              <a:off x="2716621" y="1743289"/>
              <a:ext cx="897162" cy="632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Rectangle 62"/>
            <p:cNvSpPr/>
            <p:nvPr/>
          </p:nvSpPr>
          <p:spPr>
            <a:xfrm>
              <a:off x="2716621" y="1743289"/>
              <a:ext cx="897162" cy="632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/>
                <a:t>Event</a:t>
              </a:r>
              <a:endParaRPr lang="en-US" sz="1000" kern="12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531128" y="4557936"/>
            <a:ext cx="897162" cy="632812"/>
            <a:chOff x="3622074" y="1743289"/>
            <a:chExt cx="897162" cy="632812"/>
          </a:xfrm>
        </p:grpSpPr>
        <p:sp>
          <p:nvSpPr>
            <p:cNvPr id="60" name="Rectangle 59"/>
            <p:cNvSpPr/>
            <p:nvPr/>
          </p:nvSpPr>
          <p:spPr>
            <a:xfrm>
              <a:off x="3622074" y="1743289"/>
              <a:ext cx="897162" cy="632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Rectangle 60"/>
            <p:cNvSpPr/>
            <p:nvPr/>
          </p:nvSpPr>
          <p:spPr>
            <a:xfrm>
              <a:off x="3622074" y="1743289"/>
              <a:ext cx="897162" cy="632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/>
                <a:t>Event</a:t>
              </a:r>
              <a:endParaRPr lang="en-US" sz="1000" kern="12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36582" y="4557936"/>
            <a:ext cx="897162" cy="632812"/>
            <a:chOff x="4527528" y="1743289"/>
            <a:chExt cx="897162" cy="632812"/>
          </a:xfrm>
        </p:grpSpPr>
        <p:sp>
          <p:nvSpPr>
            <p:cNvPr id="58" name="Rectangle 57"/>
            <p:cNvSpPr/>
            <p:nvPr/>
          </p:nvSpPr>
          <p:spPr>
            <a:xfrm>
              <a:off x="4527528" y="1743289"/>
              <a:ext cx="897162" cy="632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Rectangle 58"/>
            <p:cNvSpPr/>
            <p:nvPr/>
          </p:nvSpPr>
          <p:spPr>
            <a:xfrm>
              <a:off x="4527528" y="1743289"/>
              <a:ext cx="897162" cy="632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/>
                <a:t>Event</a:t>
              </a:r>
              <a:endParaRPr lang="en-US" sz="1000" kern="1200" dirty="0"/>
            </a:p>
          </p:txBody>
        </p:sp>
      </p:grpSp>
      <p:sp>
        <p:nvSpPr>
          <p:cNvPr id="68" name="CustomShape 3"/>
          <p:cNvSpPr/>
          <p:nvPr/>
        </p:nvSpPr>
        <p:spPr>
          <a:xfrm>
            <a:off x="4066560" y="525240"/>
            <a:ext cx="2722320" cy="577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90000" tIns="45000" rIns="90000" bIns="45000"/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2948" t="37058" r="-646" b="38940"/>
          <a:stretch/>
        </p:blipFill>
        <p:spPr>
          <a:xfrm>
            <a:off x="1452441" y="4498258"/>
            <a:ext cx="8952270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5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54048" y="1982658"/>
            <a:ext cx="9810705" cy="1105006"/>
            <a:chOff x="787948" y="167373"/>
            <a:chExt cx="9810705" cy="15537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ight Arrow 4"/>
            <p:cNvSpPr/>
            <p:nvPr/>
          </p:nvSpPr>
          <p:spPr>
            <a:xfrm>
              <a:off x="787948" y="167373"/>
              <a:ext cx="9810705" cy="155379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ight Arrow 4"/>
            <p:cNvSpPr/>
            <p:nvPr/>
          </p:nvSpPr>
          <p:spPr>
            <a:xfrm>
              <a:off x="787948" y="555821"/>
              <a:ext cx="9422257" cy="7768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65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CONFLIT</a:t>
              </a:r>
              <a:endParaRPr lang="fr-CA" sz="1500" kern="1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7918" y="4302565"/>
            <a:ext cx="12044082" cy="1553985"/>
            <a:chOff x="4478922" y="2006112"/>
            <a:chExt cx="5739848" cy="155398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ight Arrow 7"/>
            <p:cNvSpPr/>
            <p:nvPr/>
          </p:nvSpPr>
          <p:spPr>
            <a:xfrm>
              <a:off x="4478922" y="2006112"/>
              <a:ext cx="5739848" cy="15539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4"/>
            <p:cNvSpPr/>
            <p:nvPr/>
          </p:nvSpPr>
          <p:spPr>
            <a:xfrm>
              <a:off x="4478922" y="2394608"/>
              <a:ext cx="5351352" cy="7769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95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PASC</a:t>
              </a:r>
              <a:endParaRPr lang="fr-CA" sz="1500" kern="1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8641" y="3167406"/>
            <a:ext cx="11205100" cy="1095414"/>
            <a:chOff x="0" y="2696289"/>
            <a:chExt cx="8868493" cy="109541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ight Arrow 10"/>
            <p:cNvSpPr/>
            <p:nvPr/>
          </p:nvSpPr>
          <p:spPr>
            <a:xfrm>
              <a:off x="0" y="2696289"/>
              <a:ext cx="8868493" cy="1095414"/>
            </a:xfrm>
            <a:prstGeom prst="rightArrow">
              <a:avLst>
                <a:gd name="adj1" fmla="val 50000"/>
                <a:gd name="adj2" fmla="val 5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ight Arrow 4"/>
            <p:cNvSpPr/>
            <p:nvPr/>
          </p:nvSpPr>
          <p:spPr>
            <a:xfrm>
              <a:off x="0" y="2970143"/>
              <a:ext cx="8594640" cy="5477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7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2003</a:t>
              </a:r>
              <a:endParaRPr lang="fr-CA" sz="1500" kern="1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3" name="CustomShape 3"/>
          <p:cNvSpPr/>
          <p:nvPr/>
        </p:nvSpPr>
        <p:spPr>
          <a:xfrm>
            <a:off x="4066560" y="525240"/>
            <a:ext cx="2722320" cy="577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90000" tIns="45000" rIns="90000" bIns="45000"/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77626">
            <a:off x="9828253" y="1296279"/>
            <a:ext cx="782223" cy="391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56836" flipH="1">
            <a:off x="409047" y="959228"/>
            <a:ext cx="686442" cy="340716"/>
          </a:xfrm>
          <a:prstGeom prst="rect">
            <a:avLst/>
          </a:prstGeom>
          <a:scene3d>
            <a:camera prst="orthographicFront">
              <a:rot lat="21591067" lon="20948553" rev="21009153"/>
            </a:camera>
            <a:lightRig rig="threePt" dir="t"/>
          </a:scene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982186" y="847407"/>
            <a:ext cx="697101" cy="34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7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7236" y="221228"/>
            <a:ext cx="12044082" cy="3055508"/>
            <a:chOff x="787948" y="167373"/>
            <a:chExt cx="10923799" cy="15537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ight Arrow 4"/>
            <p:cNvSpPr/>
            <p:nvPr/>
          </p:nvSpPr>
          <p:spPr>
            <a:xfrm>
              <a:off x="787948" y="167373"/>
              <a:ext cx="10923799" cy="155379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ight Arrow 4"/>
            <p:cNvSpPr/>
            <p:nvPr/>
          </p:nvSpPr>
          <p:spPr>
            <a:xfrm>
              <a:off x="787948" y="555821"/>
              <a:ext cx="9422257" cy="7768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65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   CONFLIT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8" y="4245803"/>
            <a:ext cx="11933188" cy="3203514"/>
            <a:chOff x="4478922" y="1966974"/>
            <a:chExt cx="5739848" cy="155398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ight Arrow 7"/>
            <p:cNvSpPr/>
            <p:nvPr/>
          </p:nvSpPr>
          <p:spPr>
            <a:xfrm>
              <a:off x="4478922" y="1966974"/>
              <a:ext cx="5739848" cy="15539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CA" dirty="0"/>
            </a:p>
          </p:txBody>
        </p:sp>
        <p:sp>
          <p:nvSpPr>
            <p:cNvPr id="9" name="Right Arrow 4"/>
            <p:cNvSpPr/>
            <p:nvPr/>
          </p:nvSpPr>
          <p:spPr>
            <a:xfrm>
              <a:off x="4478922" y="2394608"/>
              <a:ext cx="5351352" cy="7769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95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  </a:t>
              </a: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PASC AU QUÉBEC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3" name="CustomShape 3"/>
          <p:cNvSpPr/>
          <p:nvPr/>
        </p:nvSpPr>
        <p:spPr>
          <a:xfrm>
            <a:off x="4532192" y="5409574"/>
            <a:ext cx="3275534" cy="9193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CA" b="1" dirty="0" smtClean="0"/>
              <a:t>Premières rencontres et formation du PASC</a:t>
            </a:r>
            <a:endParaRPr lang="en-CA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00000">
            <a:off x="7661864" y="5585778"/>
            <a:ext cx="696913" cy="346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529" y="1416291"/>
            <a:ext cx="205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 Black" panose="020B0A04020102020204" pitchFamily="34" charset="0"/>
              </a:rPr>
              <a:t>Plan Colombie (</a:t>
            </a:r>
            <a:r>
              <a:rPr lang="en-CA" dirty="0" smtClean="0">
                <a:latin typeface="Arial Black" panose="020B0A04020102020204" pitchFamily="34" charset="0"/>
              </a:rPr>
              <a:t>1999-2005)</a:t>
            </a:r>
          </a:p>
          <a:p>
            <a:endParaRPr lang="en-CA" dirty="0">
              <a:latin typeface="Arial Black" panose="020B0A040201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0661" y="2174810"/>
            <a:ext cx="11163635" cy="3033778"/>
            <a:chOff x="173769" y="2848451"/>
            <a:chExt cx="8868493" cy="109541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Right Arrow 17"/>
            <p:cNvSpPr/>
            <p:nvPr/>
          </p:nvSpPr>
          <p:spPr>
            <a:xfrm>
              <a:off x="173769" y="2848451"/>
              <a:ext cx="8868493" cy="1095414"/>
            </a:xfrm>
            <a:prstGeom prst="rightArrow">
              <a:avLst>
                <a:gd name="adj1" fmla="val 50000"/>
                <a:gd name="adj2" fmla="val 5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4"/>
            <p:cNvSpPr/>
            <p:nvPr/>
          </p:nvSpPr>
          <p:spPr>
            <a:xfrm>
              <a:off x="189790" y="3150717"/>
              <a:ext cx="2247697" cy="1356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7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 </a:t>
              </a: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PASC EN COLOMBIE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48138" y="3069776"/>
            <a:ext cx="3243150" cy="120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Arial Black" panose="020B0A04020102020204" pitchFamily="34" charset="0"/>
              </a:rPr>
              <a:t>Début accompagnement</a:t>
            </a:r>
          </a:p>
          <a:p>
            <a:r>
              <a:rPr lang="fr-CA" dirty="0" err="1" smtClean="0">
                <a:latin typeface="Arial Black" panose="020B0A04020102020204" pitchFamily="34" charset="0"/>
              </a:rPr>
              <a:t>Jiguamiando</a:t>
            </a:r>
            <a:r>
              <a:rPr lang="fr-CA" dirty="0" smtClean="0">
                <a:latin typeface="Arial Black" panose="020B0A04020102020204" pitchFamily="34" charset="0"/>
              </a:rPr>
              <a:t>: </a:t>
            </a:r>
            <a:r>
              <a:rPr lang="fr-FR" dirty="0"/>
              <a:t>nombreuses incursions paramilitaires – déplacements forcés internes</a:t>
            </a:r>
            <a:endParaRPr lang="fr-CA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233" y="5369952"/>
            <a:ext cx="4069151" cy="120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Arial Black" panose="020B0A04020102020204" pitchFamily="34" charset="0"/>
              </a:rPr>
              <a:t>Tournée de Danilo Rueda </a:t>
            </a:r>
            <a:r>
              <a:rPr lang="fr-CA" dirty="0" err="1">
                <a:latin typeface="Arial Black" panose="020B0A04020102020204" pitchFamily="34" charset="0"/>
              </a:rPr>
              <a:t>JyP</a:t>
            </a:r>
            <a:r>
              <a:rPr lang="fr-CA" dirty="0">
                <a:latin typeface="Arial Black" panose="020B0A04020102020204" pitchFamily="34" charset="0"/>
              </a:rPr>
              <a:t> </a:t>
            </a:r>
            <a:r>
              <a:rPr lang="fr-CA" dirty="0"/>
              <a:t>– Organisé par ancêtres du PASC : Comité Amérique latine de la CLAC et Rebelles sans frontière de l'UQAM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8681" y="3617258"/>
            <a:ext cx="269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Tania</a:t>
            </a:r>
            <a:endParaRPr lang="fr-CA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680" y="3390095"/>
            <a:ext cx="469433" cy="823031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sp>
        <p:nvSpPr>
          <p:cNvPr id="12" name="ZoneTexte 11"/>
          <p:cNvSpPr txBox="1"/>
          <p:nvPr/>
        </p:nvSpPr>
        <p:spPr>
          <a:xfrm>
            <a:off x="7586263" y="1063326"/>
            <a:ext cx="3727307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/>
              <a:t>Attaque contre les défenseurs de droits humains, accusés d'être des trafiquants de DH au service du terrorisme!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54706" y="3311743"/>
            <a:ext cx="2743200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dirty="0"/>
              <a:t>Début du travail avec la </a:t>
            </a:r>
            <a:r>
              <a:rPr lang="fr-FR" dirty="0" smtClean="0"/>
              <a:t>Commission </a:t>
            </a:r>
            <a:r>
              <a:rPr lang="fr-FR" dirty="0" err="1"/>
              <a:t>intereclesial</a:t>
            </a:r>
            <a:r>
              <a:rPr lang="fr-FR" dirty="0"/>
              <a:t> de </a:t>
            </a:r>
            <a:r>
              <a:rPr lang="fr-FR" dirty="0" err="1"/>
              <a:t>Justicia</a:t>
            </a:r>
            <a:r>
              <a:rPr lang="fr-FR" dirty="0"/>
              <a:t> y Paz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9979" y="-427922"/>
            <a:ext cx="2807179" cy="1665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0000" b="1" spc="50" dirty="0" smtClean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2003</a:t>
            </a:r>
            <a:endParaRPr lang="en-CA" sz="1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6496" y="861035"/>
            <a:ext cx="2581275" cy="1771650"/>
          </a:xfrm>
          <a:prstGeom prst="rect">
            <a:avLst/>
          </a:prstGeom>
        </p:spPr>
      </p:pic>
      <p:sp>
        <p:nvSpPr>
          <p:cNvPr id="25" name="ZoneTexte 2"/>
          <p:cNvSpPr txBox="1"/>
          <p:nvPr/>
        </p:nvSpPr>
        <p:spPr>
          <a:xfrm>
            <a:off x="4010011" y="1152140"/>
            <a:ext cx="3544368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Président Uribe Velez </a:t>
            </a:r>
            <a:r>
              <a:rPr lang="fr-FR" sz="2000" dirty="0"/>
              <a:t>– </a:t>
            </a:r>
            <a:r>
              <a:rPr lang="fr-FR" sz="2000" b="1" dirty="0">
                <a:solidFill>
                  <a:srgbClr val="FF0000"/>
                </a:solidFill>
              </a:rPr>
              <a:t>Escalade du conflit </a:t>
            </a:r>
          </a:p>
        </p:txBody>
      </p:sp>
    </p:spTree>
    <p:extLst>
      <p:ext uri="{BB962C8B-B14F-4D97-AF65-F5344CB8AC3E}">
        <p14:creationId xmlns:p14="http://schemas.microsoft.com/office/powerpoint/2010/main" val="338074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23" grpId="0"/>
      <p:bldP spid="10" grpId="0"/>
      <p:bldP spid="11" grpId="0"/>
      <p:bldP spid="12" grpId="0"/>
      <p:bldP spid="1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788" y="332334"/>
            <a:ext cx="12314490" cy="3329753"/>
            <a:chOff x="787948" y="167373"/>
            <a:chExt cx="10923799" cy="15537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ight Arrow 4"/>
            <p:cNvSpPr/>
            <p:nvPr/>
          </p:nvSpPr>
          <p:spPr>
            <a:xfrm>
              <a:off x="787948" y="167373"/>
              <a:ext cx="10923799" cy="155379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ight Arrow 4"/>
            <p:cNvSpPr/>
            <p:nvPr/>
          </p:nvSpPr>
          <p:spPr>
            <a:xfrm>
              <a:off x="787948" y="555821"/>
              <a:ext cx="9422257" cy="7768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65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   CONFLIT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CA" sz="15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1655" y="4055429"/>
            <a:ext cx="12044082" cy="3345657"/>
            <a:chOff x="4478922" y="2006112"/>
            <a:chExt cx="5739848" cy="155398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ight Arrow 7"/>
            <p:cNvSpPr/>
            <p:nvPr/>
          </p:nvSpPr>
          <p:spPr>
            <a:xfrm>
              <a:off x="4478922" y="2006112"/>
              <a:ext cx="5739848" cy="15539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4"/>
            <p:cNvSpPr/>
            <p:nvPr/>
          </p:nvSpPr>
          <p:spPr>
            <a:xfrm>
              <a:off x="4478922" y="2467045"/>
              <a:ext cx="1559990" cy="7045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95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 </a:t>
              </a: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PASC AU QUÉBEC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8860" y="1385361"/>
            <a:ext cx="4790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dirty="0">
                <a:latin typeface="Arial Black" panose="020B0A04020102020204" pitchFamily="34" charset="0"/>
              </a:rPr>
              <a:t>Démobilisation </a:t>
            </a:r>
            <a:r>
              <a:rPr lang="fr-CA" dirty="0" smtClean="0">
                <a:latin typeface="Arial Black" panose="020B0A04020102020204" pitchFamily="34" charset="0"/>
              </a:rPr>
              <a:t>paramilitaire</a:t>
            </a:r>
          </a:p>
          <a:p>
            <a:pPr lvl="0"/>
            <a:r>
              <a:rPr lang="fr-CA" dirty="0" smtClean="0">
                <a:latin typeface="Arial Black" panose="020B0A04020102020204" pitchFamily="34" charset="0"/>
              </a:rPr>
              <a:t>(2002-2006): </a:t>
            </a:r>
          </a:p>
          <a:p>
            <a:pPr lvl="0"/>
            <a:r>
              <a:rPr lang="fr-CA" dirty="0" smtClean="0"/>
              <a:t>31</a:t>
            </a:r>
            <a:r>
              <a:rPr lang="fr-CA" dirty="0"/>
              <a:t> 687 </a:t>
            </a:r>
            <a:r>
              <a:rPr lang="fr-CA" dirty="0" smtClean="0"/>
              <a:t>narco-paramilitaires; </a:t>
            </a:r>
          </a:p>
          <a:p>
            <a:pPr lvl="0"/>
            <a:r>
              <a:rPr lang="fr-CA" dirty="0"/>
              <a:t>29 000 </a:t>
            </a:r>
            <a:r>
              <a:rPr lang="fr-CA" dirty="0" smtClean="0"/>
              <a:t>amnistiés par le décret </a:t>
            </a:r>
            <a:r>
              <a:rPr lang="fr-CA" dirty="0"/>
              <a:t>128 de </a:t>
            </a:r>
            <a:r>
              <a:rPr lang="fr-CA" dirty="0" smtClean="0"/>
              <a:t>2003</a:t>
            </a:r>
          </a:p>
          <a:p>
            <a:pPr lvl="0"/>
            <a:r>
              <a:rPr lang="fr-CA" dirty="0" smtClean="0"/>
              <a:t>1800 par la </a:t>
            </a:r>
            <a:r>
              <a:rPr lang="fr-CA" dirty="0"/>
              <a:t>loi 975 de 2005 </a:t>
            </a:r>
            <a:r>
              <a:rPr lang="fr-CA" dirty="0" smtClean="0"/>
              <a:t>(</a:t>
            </a:r>
            <a:r>
              <a:rPr lang="fr-CA" dirty="0" err="1" smtClean="0"/>
              <a:t>Ley</a:t>
            </a:r>
            <a:r>
              <a:rPr lang="fr-CA" dirty="0" smtClean="0"/>
              <a:t> </a:t>
            </a:r>
            <a:r>
              <a:rPr lang="fr-CA" dirty="0"/>
              <a:t>de </a:t>
            </a:r>
            <a:r>
              <a:rPr lang="fr-CA" dirty="0" err="1"/>
              <a:t>Justicia</a:t>
            </a:r>
            <a:r>
              <a:rPr lang="fr-CA" dirty="0"/>
              <a:t> y </a:t>
            </a:r>
            <a:r>
              <a:rPr lang="fr-CA" dirty="0" smtClean="0"/>
              <a:t>Paz)</a:t>
            </a:r>
            <a:endParaRPr lang="fr-CA" dirty="0"/>
          </a:p>
        </p:txBody>
      </p:sp>
      <p:sp>
        <p:nvSpPr>
          <p:cNvPr id="10" name="TextBox 9"/>
          <p:cNvSpPr txBox="1"/>
          <p:nvPr/>
        </p:nvSpPr>
        <p:spPr>
          <a:xfrm>
            <a:off x="4819855" y="1697607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latin typeface="Arial Black" panose="020B0A04020102020204" pitchFamily="34" charset="0"/>
              </a:rPr>
              <a:t>Sécurité démocratique</a:t>
            </a:r>
          </a:p>
          <a:p>
            <a:endParaRPr lang="fr-CA" dirty="0">
              <a:latin typeface="Arial Black" panose="020B0A040201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7249" y="2573562"/>
            <a:ext cx="11994775" cy="2605401"/>
            <a:chOff x="0" y="2696289"/>
            <a:chExt cx="8868493" cy="109541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ight Arrow 16"/>
            <p:cNvSpPr/>
            <p:nvPr/>
          </p:nvSpPr>
          <p:spPr>
            <a:xfrm>
              <a:off x="0" y="2696289"/>
              <a:ext cx="8868493" cy="1095414"/>
            </a:xfrm>
            <a:prstGeom prst="rightArrow">
              <a:avLst>
                <a:gd name="adj1" fmla="val 50000"/>
                <a:gd name="adj2" fmla="val 5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ight Arrow 4"/>
            <p:cNvSpPr/>
            <p:nvPr/>
          </p:nvSpPr>
          <p:spPr>
            <a:xfrm>
              <a:off x="59897" y="3013056"/>
              <a:ext cx="2067777" cy="2081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7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PASC EN COLOMBIE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63071" y="5311719"/>
            <a:ext cx="2917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7030A0"/>
                </a:solidFill>
              </a:rPr>
              <a:t>Enregistrement officiel du PASC</a:t>
            </a:r>
            <a:endParaRPr lang="en-CA" sz="2400" b="1" dirty="0">
              <a:solidFill>
                <a:srgbClr val="7030A0"/>
              </a:solidFill>
            </a:endParaRPr>
          </a:p>
          <a:p>
            <a:endParaRPr lang="fr-CA" dirty="0"/>
          </a:p>
        </p:txBody>
      </p:sp>
      <p:sp>
        <p:nvSpPr>
          <p:cNvPr id="12" name="TextBox 11"/>
          <p:cNvSpPr txBox="1"/>
          <p:nvPr/>
        </p:nvSpPr>
        <p:spPr>
          <a:xfrm>
            <a:off x="147918" y="3593786"/>
            <a:ext cx="3671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Accompagnement à </a:t>
            </a:r>
            <a:r>
              <a:rPr lang="fr-FR" dirty="0" smtClean="0"/>
              <a:t>la création </a:t>
            </a:r>
            <a:r>
              <a:rPr lang="fr-FR" dirty="0"/>
              <a:t>1ères Zones Humanitaires </a:t>
            </a:r>
            <a:r>
              <a:rPr lang="fr-FR" dirty="0" err="1"/>
              <a:t>Jiguamiando</a:t>
            </a:r>
            <a:endParaRPr lang="fr-CA" dirty="0"/>
          </a:p>
        </p:txBody>
      </p:sp>
      <p:sp>
        <p:nvSpPr>
          <p:cNvPr id="13" name="TextBox 12"/>
          <p:cNvSpPr txBox="1"/>
          <p:nvPr/>
        </p:nvSpPr>
        <p:spPr>
          <a:xfrm>
            <a:off x="3914592" y="3629469"/>
            <a:ext cx="3929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Commission de Vérification de la Palme </a:t>
            </a:r>
            <a:endParaRPr lang="fr-FR" dirty="0" smtClean="0"/>
          </a:p>
          <a:p>
            <a:r>
              <a:rPr lang="fr-FR" dirty="0" smtClean="0"/>
              <a:t>africaine </a:t>
            </a:r>
            <a:r>
              <a:rPr lang="fr-FR" dirty="0"/>
              <a:t>au </a:t>
            </a:r>
            <a:r>
              <a:rPr lang="fr-FR" dirty="0" err="1"/>
              <a:t>Curvarado</a:t>
            </a:r>
            <a:r>
              <a:rPr lang="fr-FR" dirty="0"/>
              <a:t> </a:t>
            </a:r>
            <a:endParaRPr lang="fr-CA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77626">
            <a:off x="9396857" y="3737057"/>
            <a:ext cx="782223" cy="391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56836" flipH="1">
            <a:off x="8596256" y="3574109"/>
            <a:ext cx="686442" cy="340716"/>
          </a:xfrm>
          <a:prstGeom prst="rect">
            <a:avLst/>
          </a:prstGeom>
          <a:scene3d>
            <a:camera prst="orthographicFront">
              <a:rot lat="21591067" lon="20948553" rev="21009153"/>
            </a:camera>
            <a:lightRig rig="threePt" dir="t"/>
          </a:scene3d>
        </p:spPr>
      </p:pic>
      <p:sp>
        <p:nvSpPr>
          <p:cNvPr id="20" name="TextBox 19"/>
          <p:cNvSpPr txBox="1"/>
          <p:nvPr/>
        </p:nvSpPr>
        <p:spPr>
          <a:xfrm>
            <a:off x="7788538" y="4107826"/>
            <a:ext cx="258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Arial Black" panose="020B0A04020102020204" pitchFamily="34" charset="0"/>
              </a:rPr>
              <a:t>Tania et Philippe</a:t>
            </a:r>
            <a:endParaRPr lang="fr-CA" dirty="0"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16450" y="5047797"/>
            <a:ext cx="5451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Black" panose="020B0A04020102020204" pitchFamily="34" charset="0"/>
              </a:rPr>
              <a:t>Premier numéro de La piedra en el zapato </a:t>
            </a:r>
            <a:endParaRPr lang="fr-CA" dirty="0">
              <a:latin typeface="Arial Black" panose="020B0A04020102020204" pitchFamily="34" charset="0"/>
            </a:endParaRPr>
          </a:p>
          <a:p>
            <a:r>
              <a:rPr lang="fr-CA" dirty="0">
                <a:latin typeface="Arial Black" panose="020B0A04020102020204" pitchFamily="34" charset="0"/>
              </a:rPr>
              <a:t>Semaine solidarité avec la Colombie à l'UQAM:</a:t>
            </a:r>
          </a:p>
          <a:p>
            <a:r>
              <a:rPr lang="fr-CA" dirty="0"/>
              <a:t>Expo Photo et conférence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926" y="568590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47918" y="-249550"/>
            <a:ext cx="2807179" cy="1665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0000" b="1" spc="50" dirty="0" smtClean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2004</a:t>
            </a:r>
            <a:endParaRPr lang="en-CA" sz="1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5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9" grpId="0"/>
      <p:bldP spid="12" grpId="0"/>
      <p:bldP spid="13" grpId="0"/>
      <p:bldP spid="20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456" y="566727"/>
            <a:ext cx="11730736" cy="2386389"/>
            <a:chOff x="787948" y="467500"/>
            <a:chExt cx="10923799" cy="10548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ight Arrow 4"/>
            <p:cNvSpPr/>
            <p:nvPr/>
          </p:nvSpPr>
          <p:spPr>
            <a:xfrm>
              <a:off x="787948" y="467500"/>
              <a:ext cx="10923799" cy="1054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ight Arrow 4"/>
            <p:cNvSpPr/>
            <p:nvPr/>
          </p:nvSpPr>
          <p:spPr>
            <a:xfrm>
              <a:off x="992939" y="775484"/>
              <a:ext cx="1415456" cy="138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65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CONFLIT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7918" y="3828129"/>
            <a:ext cx="12044082" cy="3345657"/>
            <a:chOff x="4478922" y="2006112"/>
            <a:chExt cx="5739848" cy="155398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ight Arrow 7"/>
            <p:cNvSpPr/>
            <p:nvPr/>
          </p:nvSpPr>
          <p:spPr>
            <a:xfrm>
              <a:off x="4478922" y="2006112"/>
              <a:ext cx="5739848" cy="15539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4"/>
            <p:cNvSpPr/>
            <p:nvPr/>
          </p:nvSpPr>
          <p:spPr>
            <a:xfrm>
              <a:off x="4478922" y="2394608"/>
              <a:ext cx="5351352" cy="7769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95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  </a:t>
              </a: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PASC AU QUÉBEC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47918" y="-247617"/>
            <a:ext cx="2807179" cy="1665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0000" b="1" spc="50" dirty="0" smtClean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2005</a:t>
            </a:r>
            <a:endParaRPr lang="en-CA" sz="1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384" y="1414331"/>
            <a:ext cx="333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latin typeface="Arial Black" panose="020B0A04020102020204" pitchFamily="34" charset="0"/>
              </a:rPr>
              <a:t>Détentions</a:t>
            </a:r>
            <a:r>
              <a:rPr lang="en-CA" dirty="0" smtClean="0">
                <a:latin typeface="Arial Black" panose="020B0A04020102020204" pitchFamily="34" charset="0"/>
              </a:rPr>
              <a:t> </a:t>
            </a:r>
            <a:r>
              <a:rPr lang="en-CA" dirty="0" err="1">
                <a:latin typeface="Arial Black" panose="020B0A04020102020204" pitchFamily="34" charset="0"/>
              </a:rPr>
              <a:t>massives</a:t>
            </a:r>
            <a:r>
              <a:rPr lang="en-CA" dirty="0">
                <a:latin typeface="Arial Black" panose="020B0A04020102020204" pitchFamily="34" charset="0"/>
              </a:rPr>
              <a:t> et arbitraries</a:t>
            </a:r>
            <a:r>
              <a:rPr lang="en-CA" dirty="0"/>
              <a:t>: plus de 8000 </a:t>
            </a:r>
            <a:r>
              <a:rPr lang="en-CA" dirty="0" err="1"/>
              <a:t>cas</a:t>
            </a:r>
            <a:endParaRPr lang="en-CA" dirty="0"/>
          </a:p>
          <a:p>
            <a:r>
              <a:rPr lang="en-CA" dirty="0"/>
              <a:t>entre 2002et </a:t>
            </a:r>
            <a:r>
              <a:rPr lang="en-CA" dirty="0" smtClean="0"/>
              <a:t>2005</a:t>
            </a:r>
            <a:endParaRPr lang="fr-CA" dirty="0"/>
          </a:p>
        </p:txBody>
      </p:sp>
      <p:grpSp>
        <p:nvGrpSpPr>
          <p:cNvPr id="18" name="Group 17"/>
          <p:cNvGrpSpPr/>
          <p:nvPr/>
        </p:nvGrpSpPr>
        <p:grpSpPr>
          <a:xfrm>
            <a:off x="43146" y="2284016"/>
            <a:ext cx="11994775" cy="2605401"/>
            <a:chOff x="0" y="2696289"/>
            <a:chExt cx="8868493" cy="109541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Right Arrow 21"/>
            <p:cNvSpPr/>
            <p:nvPr/>
          </p:nvSpPr>
          <p:spPr>
            <a:xfrm>
              <a:off x="0" y="2696289"/>
              <a:ext cx="8868493" cy="1095414"/>
            </a:xfrm>
            <a:prstGeom prst="rightArrow">
              <a:avLst>
                <a:gd name="adj1" fmla="val 50000"/>
                <a:gd name="adj2" fmla="val 5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ight Arrow 4"/>
            <p:cNvSpPr/>
            <p:nvPr/>
          </p:nvSpPr>
          <p:spPr>
            <a:xfrm>
              <a:off x="1" y="2970143"/>
              <a:ext cx="1953112" cy="1503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7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 </a:t>
              </a: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PASC EN COLOMBIE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494600" y="3278784"/>
            <a:ext cx="218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Blandine, Guillaume, </a:t>
            </a:r>
          </a:p>
          <a:p>
            <a:r>
              <a:rPr lang="fr-CA" dirty="0"/>
              <a:t>Will, Mel, Tatiana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77626">
            <a:off x="9204006" y="4016281"/>
            <a:ext cx="782223" cy="391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56836" flipH="1">
            <a:off x="8353616" y="3431592"/>
            <a:ext cx="686442" cy="340716"/>
          </a:xfrm>
          <a:prstGeom prst="rect">
            <a:avLst/>
          </a:prstGeom>
          <a:scene3d>
            <a:camera prst="orthographicFront">
              <a:rot lat="21591067" lon="20948553" rev="21009153"/>
            </a:camera>
            <a:lightRig rig="threePt" dir="t"/>
          </a:scene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357939" y="3567409"/>
            <a:ext cx="697101" cy="3460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004" y="2778919"/>
            <a:ext cx="469433" cy="823031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212064" y="3232921"/>
            <a:ext cx="4705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1ers accompagnements au </a:t>
            </a:r>
            <a:r>
              <a:rPr lang="fr-FR" dirty="0" err="1"/>
              <a:t>Curvarado</a:t>
            </a:r>
            <a:r>
              <a:rPr lang="fr-FR" dirty="0"/>
              <a:t> : Mobilisation internationale pour le "Planton"</a:t>
            </a:r>
          </a:p>
          <a:p>
            <a:r>
              <a:rPr lang="fr-FR" dirty="0" smtClean="0"/>
              <a:t>Premier </a:t>
            </a:r>
            <a:r>
              <a:rPr lang="fr-FR" dirty="0"/>
              <a:t>plan de retour  </a:t>
            </a:r>
          </a:p>
          <a:p>
            <a:endParaRPr lang="fr-CA" dirty="0"/>
          </a:p>
        </p:txBody>
      </p:sp>
      <p:sp>
        <p:nvSpPr>
          <p:cNvPr id="11" name="TextBox 10"/>
          <p:cNvSpPr txBox="1"/>
          <p:nvPr/>
        </p:nvSpPr>
        <p:spPr>
          <a:xfrm>
            <a:off x="3403078" y="1432476"/>
            <a:ext cx="2463958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Disparition </a:t>
            </a:r>
            <a:r>
              <a:rPr lang="fr-FR" dirty="0"/>
              <a:t>forcée de </a:t>
            </a:r>
            <a:r>
              <a:rPr lang="fr-FR" dirty="0">
                <a:latin typeface="Arial Black" panose="020B0A04020102020204" pitchFamily="34" charset="0"/>
              </a:rPr>
              <a:t>Orlando </a:t>
            </a:r>
            <a:r>
              <a:rPr lang="fr-FR" dirty="0" smtClean="0">
                <a:latin typeface="Arial Black" panose="020B0A04020102020204" pitchFamily="34" charset="0"/>
              </a:rPr>
              <a:t>Valencia</a:t>
            </a:r>
            <a:endParaRPr lang="fr-CA" dirty="0"/>
          </a:p>
        </p:txBody>
      </p:sp>
      <p:sp>
        <p:nvSpPr>
          <p:cNvPr id="12" name="TextBox 11"/>
          <p:cNvSpPr txBox="1"/>
          <p:nvPr/>
        </p:nvSpPr>
        <p:spPr>
          <a:xfrm>
            <a:off x="5817623" y="4885488"/>
            <a:ext cx="4399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Conférence à </a:t>
            </a:r>
            <a:r>
              <a:rPr lang="fr-CA" dirty="0" smtClean="0"/>
              <a:t>l'UQAM: </a:t>
            </a:r>
            <a:r>
              <a:rPr lang="fr-CA" dirty="0" smtClean="0">
                <a:latin typeface="Arial Black" panose="020B0A04020102020204" pitchFamily="34" charset="0"/>
              </a:rPr>
              <a:t>Domingo </a:t>
            </a:r>
            <a:r>
              <a:rPr lang="fr-CA" dirty="0">
                <a:latin typeface="Arial Black" panose="020B0A04020102020204" pitchFamily="34" charset="0"/>
              </a:rPr>
              <a:t>Tovar </a:t>
            </a:r>
            <a:r>
              <a:rPr lang="fr-CA" dirty="0"/>
              <a:t>– responsable DH de la CUT et </a:t>
            </a:r>
            <a:r>
              <a:rPr lang="fr-CA" dirty="0">
                <a:latin typeface="Arial Black" panose="020B0A04020102020204" pitchFamily="34" charset="0"/>
              </a:rPr>
              <a:t>Maria </a:t>
            </a:r>
            <a:r>
              <a:rPr lang="fr-CA" dirty="0" err="1">
                <a:latin typeface="Arial Black" panose="020B0A04020102020204" pitchFamily="34" charset="0"/>
              </a:rPr>
              <a:t>Ligia</a:t>
            </a:r>
            <a:r>
              <a:rPr lang="fr-CA" dirty="0">
                <a:latin typeface="Arial Black" panose="020B0A04020102020204" pitchFamily="34" charset="0"/>
              </a:rPr>
              <a:t> </a:t>
            </a:r>
            <a:r>
              <a:rPr lang="fr-CA" dirty="0" err="1">
                <a:latin typeface="Arial Black" panose="020B0A04020102020204" pitchFamily="34" charset="0"/>
              </a:rPr>
              <a:t>Chaverra</a:t>
            </a:r>
            <a:r>
              <a:rPr lang="fr-CA" dirty="0">
                <a:latin typeface="Arial Black" panose="020B0A04020102020204" pitchFamily="34" charset="0"/>
              </a:rPr>
              <a:t> </a:t>
            </a:r>
            <a:r>
              <a:rPr lang="fr-CA" dirty="0"/>
              <a:t>– </a:t>
            </a:r>
            <a:r>
              <a:rPr lang="fr-CA" dirty="0" smtClean="0"/>
              <a:t>représentante légale </a:t>
            </a:r>
            <a:r>
              <a:rPr lang="fr-CA" dirty="0" err="1" smtClean="0"/>
              <a:t>Consejo</a:t>
            </a:r>
            <a:r>
              <a:rPr lang="fr-CA" dirty="0" smtClean="0"/>
              <a:t> </a:t>
            </a:r>
            <a:r>
              <a:rPr lang="fr-CA" dirty="0" err="1"/>
              <a:t>comunitario</a:t>
            </a:r>
            <a:r>
              <a:rPr lang="fr-CA" dirty="0"/>
              <a:t> </a:t>
            </a:r>
            <a:r>
              <a:rPr lang="fr-CA" dirty="0" err="1"/>
              <a:t>del</a:t>
            </a:r>
            <a:r>
              <a:rPr lang="fr-CA" dirty="0"/>
              <a:t> </a:t>
            </a:r>
            <a:r>
              <a:rPr lang="fr-CA" dirty="0" err="1" smtClean="0"/>
              <a:t>Curvarado</a:t>
            </a:r>
            <a:endParaRPr lang="fr-CA" dirty="0"/>
          </a:p>
        </p:txBody>
      </p:sp>
      <p:sp>
        <p:nvSpPr>
          <p:cNvPr id="14" name="TextBox 13"/>
          <p:cNvSpPr txBox="1"/>
          <p:nvPr/>
        </p:nvSpPr>
        <p:spPr>
          <a:xfrm>
            <a:off x="501313" y="4862209"/>
            <a:ext cx="4267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Tournée </a:t>
            </a:r>
            <a:r>
              <a:rPr lang="fr-CA" sz="1600" dirty="0" smtClean="0"/>
              <a:t>avec </a:t>
            </a:r>
            <a:r>
              <a:rPr lang="fr-CA" sz="1600" dirty="0"/>
              <a:t>Production Multi-Monde - Film documentaire </a:t>
            </a:r>
            <a:r>
              <a:rPr lang="fr-CA" sz="1600" i="1" dirty="0"/>
              <a:t>Musiques rebelles </a:t>
            </a:r>
            <a:r>
              <a:rPr lang="fr-CA" sz="1600" i="1" dirty="0" err="1"/>
              <a:t>Américas</a:t>
            </a:r>
            <a:r>
              <a:rPr lang="fr-CA" sz="1600" i="1" dirty="0"/>
              <a:t> – </a:t>
            </a:r>
            <a:r>
              <a:rPr lang="fr-CA" sz="1600" i="1" dirty="0" smtClean="0"/>
              <a:t>de Santa </a:t>
            </a:r>
            <a:r>
              <a:rPr lang="fr-CA" sz="1600" i="1" dirty="0" err="1" smtClean="0"/>
              <a:t>Revuelta</a:t>
            </a:r>
            <a:r>
              <a:rPr lang="fr-CA" sz="1600" i="1" dirty="0" smtClean="0"/>
              <a:t> (</a:t>
            </a:r>
            <a:r>
              <a:rPr lang="fr-CA" sz="1600" i="1" dirty="0" err="1" smtClean="0"/>
              <a:t>piqueteros</a:t>
            </a:r>
            <a:r>
              <a:rPr lang="fr-CA" sz="1600" i="1" dirty="0" smtClean="0"/>
              <a:t>, Arg.) </a:t>
            </a:r>
            <a:r>
              <a:rPr lang="fr-CA" sz="1600" i="1" dirty="0"/>
              <a:t>+ </a:t>
            </a:r>
            <a:r>
              <a:rPr lang="fr-CA" sz="1600" i="1" dirty="0" smtClean="0"/>
              <a:t>Ali </a:t>
            </a:r>
            <a:r>
              <a:rPr lang="fr-CA" sz="1600" i="1" dirty="0"/>
              <a:t>du groupe de rap </a:t>
            </a:r>
            <a:r>
              <a:rPr lang="fr-CA" sz="1600" i="1" dirty="0" smtClean="0"/>
              <a:t>du </a:t>
            </a:r>
            <a:r>
              <a:rPr lang="fr-CA" sz="1600" i="1" dirty="0" err="1" smtClean="0"/>
              <a:t>Cacarica</a:t>
            </a:r>
            <a:r>
              <a:rPr lang="fr-CA" sz="1600" i="1" dirty="0" smtClean="0"/>
              <a:t> </a:t>
            </a:r>
            <a:r>
              <a:rPr lang="fr-CA" sz="1600" i="1" dirty="0"/>
              <a:t>et </a:t>
            </a:r>
            <a:r>
              <a:rPr lang="fr-CA" sz="1600" i="1" dirty="0" err="1"/>
              <a:t>Ligia</a:t>
            </a:r>
            <a:r>
              <a:rPr lang="fr-CA" sz="1600" i="1" dirty="0"/>
              <a:t> Maria </a:t>
            </a:r>
            <a:r>
              <a:rPr lang="fr-CA" sz="1600" i="1" dirty="0" err="1"/>
              <a:t>Chaverra</a:t>
            </a:r>
            <a:r>
              <a:rPr lang="fr-CA" sz="1600" i="1" dirty="0"/>
              <a:t> du </a:t>
            </a:r>
            <a:r>
              <a:rPr lang="fr-CA" sz="1600" i="1" dirty="0" err="1"/>
              <a:t>Curvarado</a:t>
            </a:r>
            <a:endParaRPr lang="en-CA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95" y="817525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20" y="4795314"/>
            <a:ext cx="1002982" cy="129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8121610" y="1293977"/>
            <a:ext cx="3111500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/>
              <a:t>Diffamation médiatique et montages judiciaires contre JyP et une membre du PASC</a:t>
            </a:r>
          </a:p>
        </p:txBody>
      </p:sp>
    </p:spTree>
    <p:extLst>
      <p:ext uri="{BB962C8B-B14F-4D97-AF65-F5344CB8AC3E}">
        <p14:creationId xmlns:p14="http://schemas.microsoft.com/office/powerpoint/2010/main" val="170080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 animBg="1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7638" y="665163"/>
            <a:ext cx="11847512" cy="2077837"/>
            <a:chOff x="787948" y="167373"/>
            <a:chExt cx="10923799" cy="15537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ight Arrow 4"/>
            <p:cNvSpPr/>
            <p:nvPr/>
          </p:nvSpPr>
          <p:spPr>
            <a:xfrm>
              <a:off x="787948" y="167373"/>
              <a:ext cx="10923799" cy="155379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ight Arrow 4"/>
            <p:cNvSpPr/>
            <p:nvPr/>
          </p:nvSpPr>
          <p:spPr>
            <a:xfrm>
              <a:off x="787948" y="555821"/>
              <a:ext cx="9422257" cy="7768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65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  CONFLIT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7918" y="3801235"/>
            <a:ext cx="12044082" cy="3345657"/>
            <a:chOff x="4478922" y="2006112"/>
            <a:chExt cx="5739848" cy="155398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ight Arrow 7"/>
            <p:cNvSpPr/>
            <p:nvPr/>
          </p:nvSpPr>
          <p:spPr>
            <a:xfrm>
              <a:off x="4478922" y="2006112"/>
              <a:ext cx="5739848" cy="15539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4"/>
            <p:cNvSpPr/>
            <p:nvPr/>
          </p:nvSpPr>
          <p:spPr>
            <a:xfrm>
              <a:off x="4478922" y="2394608"/>
              <a:ext cx="5351352" cy="7769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95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  </a:t>
              </a: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PASC AU QUÉBEC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5033" y="1531654"/>
            <a:ext cx="395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Arial Black" panose="020B0A04020102020204" pitchFamily="34" charset="0"/>
              </a:rPr>
              <a:t>Signature </a:t>
            </a:r>
            <a:r>
              <a:rPr lang="fr-CA" dirty="0" err="1">
                <a:latin typeface="Arial Black" panose="020B0A04020102020204" pitchFamily="34" charset="0"/>
              </a:rPr>
              <a:t>TLC</a:t>
            </a:r>
            <a:r>
              <a:rPr lang="fr-CA" dirty="0">
                <a:latin typeface="Arial Black" panose="020B0A04020102020204" pitchFamily="34" charset="0"/>
              </a:rPr>
              <a:t> </a:t>
            </a:r>
            <a:r>
              <a:rPr lang="fr-CA" dirty="0" smtClean="0">
                <a:latin typeface="Arial Black" panose="020B0A04020102020204" pitchFamily="34" charset="0"/>
              </a:rPr>
              <a:t>USA-</a:t>
            </a:r>
            <a:r>
              <a:rPr lang="fr-CA" dirty="0" err="1" smtClean="0">
                <a:latin typeface="Arial Black" panose="020B0A04020102020204" pitchFamily="34" charset="0"/>
              </a:rPr>
              <a:t>Cbie</a:t>
            </a:r>
            <a:endParaRPr lang="fr-CA" dirty="0" smtClean="0">
              <a:latin typeface="Arial Black" panose="020B0A040201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5615" y="1611776"/>
            <a:ext cx="12011558" cy="3767047"/>
            <a:chOff x="142044" y="2760537"/>
            <a:chExt cx="8868493" cy="12206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Right Arrow 17"/>
            <p:cNvSpPr/>
            <p:nvPr/>
          </p:nvSpPr>
          <p:spPr>
            <a:xfrm>
              <a:off x="142044" y="2760537"/>
              <a:ext cx="8868493" cy="1220691"/>
            </a:xfrm>
            <a:prstGeom prst="rightArrow">
              <a:avLst>
                <a:gd name="adj1" fmla="val 50000"/>
                <a:gd name="adj2" fmla="val 5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4"/>
            <p:cNvSpPr/>
            <p:nvPr/>
          </p:nvSpPr>
          <p:spPr>
            <a:xfrm>
              <a:off x="240009" y="3053439"/>
              <a:ext cx="1866357" cy="1300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7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PASC EN COLOMBIE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8652305" y="3199714"/>
            <a:ext cx="2953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Arial"/>
                <a:cs typeface="Arial"/>
              </a:rPr>
              <a:t>Création </a:t>
            </a:r>
            <a:r>
              <a:rPr lang="fr-FR" dirty="0" smtClean="0">
                <a:latin typeface="Arial"/>
                <a:cs typeface="Arial"/>
              </a:rPr>
              <a:t>premières </a:t>
            </a:r>
            <a:r>
              <a:rPr lang="fr-FR" dirty="0">
                <a:latin typeface="Arial"/>
                <a:cs typeface="Arial"/>
              </a:rPr>
              <a:t>Zones Humanitaires </a:t>
            </a:r>
            <a:r>
              <a:rPr lang="fr-FR" dirty="0" err="1" smtClean="0">
                <a:latin typeface="Arial"/>
                <a:cs typeface="Arial"/>
              </a:rPr>
              <a:t>Curvarado</a:t>
            </a:r>
            <a:endParaRPr lang="fr-FR" u="sng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830" y="3033134"/>
            <a:ext cx="60960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fr-FR" dirty="0"/>
              <a:t>Début du travail avec la </a:t>
            </a:r>
            <a:r>
              <a:rPr lang="fr-FR" dirty="0" err="1"/>
              <a:t>Red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1ers </a:t>
            </a:r>
            <a:r>
              <a:rPr lang="fr-FR" dirty="0"/>
              <a:t>accompagnement au </a:t>
            </a:r>
            <a:r>
              <a:rPr lang="fr-FR" dirty="0" err="1"/>
              <a:t>Catatumbo</a:t>
            </a:r>
            <a:r>
              <a:rPr lang="fr-FR" dirty="0"/>
              <a:t> et au Sur de </a:t>
            </a:r>
            <a:r>
              <a:rPr lang="fr-FR" dirty="0" smtClean="0"/>
              <a:t>Bolivar </a:t>
            </a:r>
            <a:r>
              <a:rPr lang="fr-FR" dirty="0" err="1" smtClean="0"/>
              <a:t>Fedeagromisbol</a:t>
            </a:r>
            <a:r>
              <a:rPr lang="fr-FR" dirty="0"/>
              <a:t>, </a:t>
            </a:r>
            <a:r>
              <a:rPr lang="fr-FR" dirty="0" err="1"/>
              <a:t>Organización</a:t>
            </a:r>
            <a:r>
              <a:rPr lang="fr-FR" dirty="0"/>
              <a:t> </a:t>
            </a:r>
            <a:r>
              <a:rPr lang="fr-FR" dirty="0" err="1"/>
              <a:t>feminina</a:t>
            </a:r>
            <a:r>
              <a:rPr lang="fr-FR" dirty="0"/>
              <a:t> </a:t>
            </a:r>
            <a:r>
              <a:rPr lang="fr-FR" dirty="0" err="1"/>
              <a:t>popular</a:t>
            </a:r>
            <a:r>
              <a:rPr lang="fr-FR" dirty="0"/>
              <a:t>, </a:t>
            </a:r>
            <a:r>
              <a:rPr lang="fr-FR" dirty="0" err="1"/>
              <a:t>Cisca</a:t>
            </a:r>
            <a:endParaRPr lang="fr-FR" dirty="0"/>
          </a:p>
          <a:p>
            <a:r>
              <a:rPr lang="fr-FR" dirty="0"/>
              <a:t>-&gt; Début du travail avec le </a:t>
            </a:r>
            <a:r>
              <a:rPr lang="fr-FR" dirty="0" err="1"/>
              <a:t>CSPP</a:t>
            </a:r>
            <a:r>
              <a:rPr lang="fr-FR" dirty="0"/>
              <a:t> et 1ères visites en prison </a:t>
            </a:r>
            <a:endParaRPr lang="fr-CA" dirty="0"/>
          </a:p>
        </p:txBody>
      </p:sp>
      <p:sp>
        <p:nvSpPr>
          <p:cNvPr id="14" name="TextBox 13"/>
          <p:cNvSpPr txBox="1"/>
          <p:nvPr/>
        </p:nvSpPr>
        <p:spPr>
          <a:xfrm>
            <a:off x="198299" y="4833135"/>
            <a:ext cx="4868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Organisation </a:t>
            </a:r>
            <a:r>
              <a:rPr lang="fr-CA" dirty="0"/>
              <a:t>d’une délégation autochtone de Six Nations, </a:t>
            </a:r>
            <a:r>
              <a:rPr lang="fr-CA" dirty="0" err="1"/>
              <a:t>Kahnawake</a:t>
            </a:r>
            <a:r>
              <a:rPr lang="fr-CA" dirty="0"/>
              <a:t> et </a:t>
            </a:r>
            <a:r>
              <a:rPr lang="fr-CA" dirty="0" err="1"/>
              <a:t>Akwesasne</a:t>
            </a:r>
            <a:r>
              <a:rPr lang="fr-CA" dirty="0"/>
              <a:t> pour participer à une Rencontre internationale à Chicago organisée par </a:t>
            </a:r>
            <a:r>
              <a:rPr lang="fr-CA" dirty="0" err="1"/>
              <a:t>JyP</a:t>
            </a:r>
            <a:r>
              <a:rPr lang="fr-CA" dirty="0"/>
              <a:t> (2006)</a:t>
            </a:r>
            <a:endParaRPr lang="fr-CA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64242" y="4608513"/>
            <a:ext cx="6761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Tournée </a:t>
            </a:r>
            <a:r>
              <a:rPr lang="fr-FR" b="1" dirty="0"/>
              <a:t>Argent du Nord /Terres du Sud</a:t>
            </a:r>
            <a:r>
              <a:rPr lang="fr-FR" dirty="0"/>
              <a:t> avec des </a:t>
            </a:r>
            <a:r>
              <a:rPr lang="fr-CA" dirty="0"/>
              <a:t>invitées </a:t>
            </a:r>
            <a:r>
              <a:rPr lang="fr-FR" dirty="0"/>
              <a:t>de Colombie et d'Équateur et le groupe de théâtre d'intervention </a:t>
            </a:r>
            <a:r>
              <a:rPr lang="fr-CA" dirty="0"/>
              <a:t>Vichama </a:t>
            </a:r>
          </a:p>
          <a:p>
            <a:endParaRPr lang="fr-CA" dirty="0"/>
          </a:p>
          <a:p>
            <a:r>
              <a:rPr lang="fr-FR" b="1" dirty="0">
                <a:latin typeface="Calibri" charset="0"/>
              </a:rPr>
              <a:t>Lancement du </a:t>
            </a:r>
            <a:r>
              <a:rPr lang="fr-CA" b="1" dirty="0">
                <a:latin typeface="Calibri" charset="0"/>
              </a:rPr>
              <a:t>1er film </a:t>
            </a:r>
            <a:r>
              <a:rPr lang="fr-FR" b="1" dirty="0">
                <a:latin typeface="Calibri" charset="0"/>
              </a:rPr>
              <a:t>documentaire du PASC </a:t>
            </a:r>
            <a:r>
              <a:rPr lang="fr-FR" b="1" i="1" dirty="0">
                <a:solidFill>
                  <a:srgbClr val="FF0000"/>
                </a:solidFill>
                <a:latin typeface="Calibri" charset="0"/>
              </a:rPr>
              <a:t>L</a:t>
            </a:r>
            <a:r>
              <a:rPr lang="fr-CA" b="1" i="1" dirty="0">
                <a:solidFill>
                  <a:srgbClr val="FF0000"/>
                </a:solidFill>
                <a:latin typeface="Calibri" charset="0"/>
              </a:rPr>
              <a:t>’</a:t>
            </a:r>
            <a:r>
              <a:rPr lang="fr-FR" b="1" i="1" dirty="0">
                <a:solidFill>
                  <a:srgbClr val="FF0000"/>
                </a:solidFill>
                <a:latin typeface="Calibri" charset="0"/>
              </a:rPr>
              <a:t>empire de la palme : Crimes d</a:t>
            </a:r>
            <a:r>
              <a:rPr lang="fr-CA" b="1" i="1" dirty="0">
                <a:solidFill>
                  <a:srgbClr val="FF0000"/>
                </a:solidFill>
                <a:latin typeface="Calibri" charset="0"/>
              </a:rPr>
              <a:t>’</a:t>
            </a:r>
            <a:r>
              <a:rPr lang="fr-FR" b="1" i="1" dirty="0">
                <a:solidFill>
                  <a:srgbClr val="FF0000"/>
                </a:solidFill>
                <a:latin typeface="Calibri" charset="0"/>
              </a:rPr>
              <a:t>État et Résistance civile en Colombie</a:t>
            </a:r>
            <a:r>
              <a:rPr lang="fr-FR" i="1" dirty="0">
                <a:latin typeface="Calibri" charset="0"/>
              </a:rPr>
              <a:t> à </a:t>
            </a:r>
            <a:r>
              <a:rPr lang="fr-FR" dirty="0">
                <a:latin typeface="Calibri" charset="0"/>
              </a:rPr>
              <a:t>l'ONF </a:t>
            </a:r>
            <a:endParaRPr lang="fr-CA" dirty="0">
              <a:latin typeface="Calibri" charset="0"/>
            </a:endParaRPr>
          </a:p>
          <a:p>
            <a:endParaRPr lang="fr-CA" dirty="0">
              <a:latin typeface="Calibri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-60000">
            <a:off x="1741325" y="6761598"/>
            <a:ext cx="617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25" name="TextBox 24"/>
          <p:cNvSpPr txBox="1"/>
          <p:nvPr/>
        </p:nvSpPr>
        <p:spPr>
          <a:xfrm>
            <a:off x="8487653" y="2483921"/>
            <a:ext cx="2444898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Élise et Olivier: </a:t>
            </a:r>
          </a:p>
          <a:p>
            <a:r>
              <a:rPr lang="fr-CA" dirty="0" smtClean="0"/>
              <a:t>appui juridique</a:t>
            </a:r>
            <a:endParaRPr lang="fr-CA" dirty="0"/>
          </a:p>
        </p:txBody>
      </p:sp>
      <p:sp>
        <p:nvSpPr>
          <p:cNvPr id="27" name="Rectangle 26"/>
          <p:cNvSpPr/>
          <p:nvPr/>
        </p:nvSpPr>
        <p:spPr>
          <a:xfrm>
            <a:off x="147918" y="-249550"/>
            <a:ext cx="6421951" cy="1665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162050" algn="l"/>
              </a:tabLst>
            </a:pPr>
            <a:r>
              <a:rPr lang="fr-CA" sz="10000" b="1" spc="50" dirty="0" smtClean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2006 - 2007</a:t>
            </a:r>
            <a:endParaRPr lang="en-CA" sz="1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892" y="-42247"/>
            <a:ext cx="1812589" cy="23557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58666" y="3890855"/>
            <a:ext cx="43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</a:rPr>
              <a:t>Poursuite civile pour occupation de terre</a:t>
            </a:r>
            <a:endParaRPr lang="fr-CA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759" y="2210030"/>
            <a:ext cx="469433" cy="823031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956836" flipH="1">
            <a:off x="7563249" y="2989246"/>
            <a:ext cx="686442" cy="340716"/>
          </a:xfrm>
          <a:prstGeom prst="rect">
            <a:avLst/>
          </a:prstGeom>
          <a:scene3d>
            <a:camera prst="orthographicFront">
              <a:rot lat="21591067" lon="20948553" rev="21009153"/>
            </a:camera>
            <a:lightRig rig="threePt" dir="t"/>
          </a:scene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956836" flipH="1">
            <a:off x="5929276" y="2208999"/>
            <a:ext cx="686442" cy="340716"/>
          </a:xfrm>
          <a:prstGeom prst="rect">
            <a:avLst/>
          </a:prstGeom>
          <a:scene3d>
            <a:camera prst="orthographicFront">
              <a:rot lat="21591067" lon="20948553" rev="21009153"/>
            </a:camera>
            <a:lightRig rig="threePt" dir="t"/>
          </a:scene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077626">
            <a:off x="6926658" y="2773792"/>
            <a:ext cx="782223" cy="39111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726975" y="2466671"/>
            <a:ext cx="3602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Arial Black" panose="020B0A04020102020204" pitchFamily="34" charset="0"/>
              </a:rPr>
              <a:t>Mel, Maude, JF, Stéphanie, Denis, Annie, Véro, Florence, Benoît</a:t>
            </a:r>
            <a:endParaRPr lang="fr-CA" dirty="0"/>
          </a:p>
          <a:p>
            <a:endParaRPr lang="fr-CA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97880" y="1194343"/>
            <a:ext cx="2328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A" dirty="0">
                <a:solidFill>
                  <a:prstClr val="black"/>
                </a:solidFill>
                <a:latin typeface="Arial Black" panose="020B0A04020102020204" pitchFamily="34" charset="0"/>
              </a:rPr>
              <a:t>Scandale de </a:t>
            </a:r>
            <a:r>
              <a:rPr lang="fr-CA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la </a:t>
            </a:r>
            <a:r>
              <a:rPr lang="fr-CA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parapolitique</a:t>
            </a:r>
            <a:r>
              <a:rPr lang="fr-CA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endParaRPr lang="fr-CA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4481" y="1288068"/>
            <a:ext cx="3260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 smtClean="0">
                <a:latin typeface="Arial Black" panose="020B0A04020102020204" pitchFamily="34" charset="0"/>
              </a:rPr>
              <a:t>Pactes </a:t>
            </a:r>
            <a:r>
              <a:rPr lang="fr-CA" dirty="0">
                <a:latin typeface="Arial Black" panose="020B0A04020102020204" pitchFamily="34" charset="0"/>
              </a:rPr>
              <a:t>de refondation du pays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2247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4" grpId="0"/>
      <p:bldP spid="23" grpId="0"/>
      <p:bldP spid="25" grpId="0"/>
      <p:bldP spid="13" grpId="0"/>
      <p:bldP spid="33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7573" y="201706"/>
            <a:ext cx="12044082" cy="2850650"/>
            <a:chOff x="787948" y="228913"/>
            <a:chExt cx="10923799" cy="13046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ight Arrow 4"/>
            <p:cNvSpPr/>
            <p:nvPr/>
          </p:nvSpPr>
          <p:spPr>
            <a:xfrm>
              <a:off x="787948" y="228913"/>
              <a:ext cx="10923799" cy="130461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ight Arrow 4"/>
            <p:cNvSpPr/>
            <p:nvPr/>
          </p:nvSpPr>
          <p:spPr>
            <a:xfrm>
              <a:off x="787948" y="598899"/>
              <a:ext cx="1755958" cy="1779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65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22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 CONFLIT</a:t>
              </a:r>
              <a:endParaRPr lang="fr-CA" sz="22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467" y="3728425"/>
            <a:ext cx="12044362" cy="3534150"/>
            <a:chOff x="4478922" y="2232736"/>
            <a:chExt cx="5739848" cy="13273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ight Arrow 7"/>
            <p:cNvSpPr/>
            <p:nvPr/>
          </p:nvSpPr>
          <p:spPr>
            <a:xfrm>
              <a:off x="4478922" y="2232736"/>
              <a:ext cx="5739848" cy="132736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4"/>
            <p:cNvSpPr/>
            <p:nvPr/>
          </p:nvSpPr>
          <p:spPr>
            <a:xfrm>
              <a:off x="4565655" y="2578992"/>
              <a:ext cx="1348178" cy="1228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95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PASC AU QUÉBEC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77626">
            <a:off x="2561782" y="5786900"/>
            <a:ext cx="782223" cy="3911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929" y="4248477"/>
            <a:ext cx="1680856" cy="240695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5738" y="1370118"/>
            <a:ext cx="3911672" cy="923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>
                <a:latin typeface="Arial Black" panose="020B0A04020102020204" pitchFamily="34" charset="0"/>
              </a:rPr>
              <a:t>Falsos </a:t>
            </a:r>
            <a:r>
              <a:rPr lang="es-ES" i="1" dirty="0" smtClean="0">
                <a:latin typeface="Arial Black" panose="020B0A04020102020204" pitchFamily="34" charset="0"/>
              </a:rPr>
              <a:t>positivos </a:t>
            </a:r>
            <a:r>
              <a:rPr lang="es-ES" dirty="0" smtClean="0">
                <a:latin typeface="Arial Black" panose="020B0A04020102020204" pitchFamily="34" charset="0"/>
              </a:rPr>
              <a:t>: </a:t>
            </a:r>
            <a:r>
              <a:rPr lang="es-ES" dirty="0" smtClean="0"/>
              <a:t>plus de 1122 </a:t>
            </a:r>
            <a:r>
              <a:rPr lang="es-ES" dirty="0" err="1" smtClean="0"/>
              <a:t>civils</a:t>
            </a:r>
            <a:r>
              <a:rPr lang="es-ES" dirty="0" smtClean="0"/>
              <a:t> </a:t>
            </a:r>
            <a:r>
              <a:rPr lang="es-ES" dirty="0" err="1" smtClean="0"/>
              <a:t>ont</a:t>
            </a:r>
            <a:r>
              <a:rPr lang="es-ES" dirty="0" smtClean="0"/>
              <a:t> </a:t>
            </a:r>
            <a:r>
              <a:rPr lang="es-ES" dirty="0" err="1" smtClean="0"/>
              <a:t>été</a:t>
            </a:r>
            <a:r>
              <a:rPr lang="es-ES" dirty="0" smtClean="0"/>
              <a:t> </a:t>
            </a:r>
            <a:r>
              <a:rPr lang="es-ES" dirty="0" err="1" smtClean="0"/>
              <a:t>assassinés</a:t>
            </a:r>
            <a:r>
              <a:rPr lang="es-ES" dirty="0" smtClean="0"/>
              <a:t> et </a:t>
            </a:r>
            <a:r>
              <a:rPr lang="es-ES" dirty="0" err="1" smtClean="0"/>
              <a:t>présentés</a:t>
            </a:r>
            <a:r>
              <a:rPr lang="es-ES" dirty="0" smtClean="0"/>
              <a:t> </a:t>
            </a:r>
            <a:r>
              <a:rPr lang="es-ES" dirty="0" err="1" smtClean="0"/>
              <a:t>comme</a:t>
            </a:r>
            <a:r>
              <a:rPr lang="es-ES" dirty="0" smtClean="0"/>
              <a:t> </a:t>
            </a:r>
            <a:r>
              <a:rPr lang="es-ES" dirty="0" err="1" smtClean="0"/>
              <a:t>morts</a:t>
            </a:r>
            <a:r>
              <a:rPr lang="es-ES" dirty="0" smtClean="0"/>
              <a:t> en </a:t>
            </a:r>
            <a:r>
              <a:rPr lang="es-ES" dirty="0" err="1" smtClean="0"/>
              <a:t>combat</a:t>
            </a:r>
            <a:endParaRPr lang="fr-CA" dirty="0"/>
          </a:p>
        </p:txBody>
      </p:sp>
      <p:grpSp>
        <p:nvGrpSpPr>
          <p:cNvPr id="21" name="Group 20"/>
          <p:cNvGrpSpPr/>
          <p:nvPr/>
        </p:nvGrpSpPr>
        <p:grpSpPr>
          <a:xfrm>
            <a:off x="32766" y="1972710"/>
            <a:ext cx="11979958" cy="2651993"/>
            <a:chOff x="0" y="2696289"/>
            <a:chExt cx="8868493" cy="109541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Right Arrow 21"/>
            <p:cNvSpPr/>
            <p:nvPr/>
          </p:nvSpPr>
          <p:spPr>
            <a:xfrm>
              <a:off x="0" y="2696289"/>
              <a:ext cx="8868493" cy="1095414"/>
            </a:xfrm>
            <a:prstGeom prst="rightArrow">
              <a:avLst>
                <a:gd name="adj1" fmla="val 50000"/>
                <a:gd name="adj2" fmla="val 5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ight Arrow 4"/>
            <p:cNvSpPr/>
            <p:nvPr/>
          </p:nvSpPr>
          <p:spPr>
            <a:xfrm>
              <a:off x="43455" y="2988595"/>
              <a:ext cx="1990464" cy="156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7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 </a:t>
              </a: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PASC EN COLOMBIE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24748" y="2798769"/>
            <a:ext cx="241878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 </a:t>
            </a:r>
            <a:r>
              <a:rPr lang="en-CA" b="1" dirty="0"/>
              <a:t>Annie- Tania </a:t>
            </a:r>
            <a:r>
              <a:rPr lang="fr-CA" b="1" dirty="0"/>
              <a:t>- </a:t>
            </a:r>
            <a:r>
              <a:rPr lang="en-CA" b="1" dirty="0"/>
              <a:t>Blandine </a:t>
            </a:r>
            <a:r>
              <a:rPr lang="fr-CA" b="1" dirty="0" smtClean="0"/>
              <a:t> </a:t>
            </a:r>
            <a:r>
              <a:rPr lang="fr-CA" b="1" dirty="0"/>
              <a:t>Dave - Maude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1529" y="1287926"/>
            <a:ext cx="3096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Scandale du DAS</a:t>
            </a:r>
          </a:p>
          <a:p>
            <a:r>
              <a:rPr lang="fr-FR" dirty="0"/>
              <a:t>Plan Colombie 2 - stratégies de contrôle social du </a:t>
            </a:r>
            <a:r>
              <a:rPr lang="fr-FR" dirty="0" smtClean="0"/>
              <a:t>territoire</a:t>
            </a:r>
            <a:endParaRPr lang="fr-CA" dirty="0"/>
          </a:p>
        </p:txBody>
      </p:sp>
      <p:sp>
        <p:nvSpPr>
          <p:cNvPr id="11" name="TextBox 10"/>
          <p:cNvSpPr txBox="1"/>
          <p:nvPr/>
        </p:nvSpPr>
        <p:spPr>
          <a:xfrm>
            <a:off x="6579097" y="2890980"/>
            <a:ext cx="4763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Curva</a:t>
            </a:r>
            <a:r>
              <a:rPr lang="fr-FR" dirty="0"/>
              <a:t> – retour de nouvelles </a:t>
            </a:r>
            <a:r>
              <a:rPr lang="fr-FR" dirty="0" smtClean="0"/>
              <a:t>communautés </a:t>
            </a:r>
          </a:p>
          <a:p>
            <a:r>
              <a:rPr lang="en-CA" dirty="0" err="1" smtClean="0"/>
              <a:t>Jigua</a:t>
            </a:r>
            <a:r>
              <a:rPr lang="en-CA" dirty="0" smtClean="0"/>
              <a:t> </a:t>
            </a:r>
            <a:r>
              <a:rPr lang="en-CA" dirty="0"/>
              <a:t>- opposition du pueblo </a:t>
            </a:r>
            <a:r>
              <a:rPr lang="en-CA" dirty="0" err="1"/>
              <a:t>Embera</a:t>
            </a:r>
            <a:r>
              <a:rPr lang="en-CA" dirty="0"/>
              <a:t> au </a:t>
            </a:r>
            <a:r>
              <a:rPr lang="en-CA" dirty="0" err="1"/>
              <a:t>projet</a:t>
            </a:r>
            <a:r>
              <a:rPr lang="en-CA" dirty="0"/>
              <a:t> </a:t>
            </a:r>
            <a:r>
              <a:rPr lang="en-CA" dirty="0" err="1"/>
              <a:t>minier</a:t>
            </a:r>
            <a:r>
              <a:rPr lang="en-CA" dirty="0"/>
              <a:t> Mande </a:t>
            </a:r>
            <a:r>
              <a:rPr lang="en-CA" dirty="0" err="1" smtClean="0"/>
              <a:t>Norte</a:t>
            </a:r>
            <a:r>
              <a:rPr lang="en-CA" dirty="0"/>
              <a:t> </a:t>
            </a:r>
            <a:r>
              <a:rPr lang="en-CA" dirty="0" smtClean="0"/>
              <a:t>de la </a:t>
            </a:r>
            <a:r>
              <a:rPr lang="en-CA" dirty="0"/>
              <a:t> </a:t>
            </a:r>
            <a:r>
              <a:rPr lang="en-CA" dirty="0" err="1" smtClean="0"/>
              <a:t>Murial</a:t>
            </a:r>
            <a:r>
              <a:rPr lang="en-CA" dirty="0" smtClean="0"/>
              <a:t> </a:t>
            </a:r>
            <a:r>
              <a:rPr lang="en-CA" dirty="0"/>
              <a:t>Mining </a:t>
            </a:r>
            <a:endParaRPr lang="fr-FR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87566" y="2942325"/>
            <a:ext cx="3296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Red</a:t>
            </a:r>
            <a:r>
              <a:rPr lang="fr-FR" dirty="0"/>
              <a:t> : Travail avec le </a:t>
            </a:r>
            <a:r>
              <a:rPr lang="fr-FR" dirty="0" err="1"/>
              <a:t>CSPP</a:t>
            </a:r>
            <a:r>
              <a:rPr lang="fr-FR" dirty="0"/>
              <a:t> à Bucaramanga et visites de prison, </a:t>
            </a:r>
            <a:r>
              <a:rPr lang="fr-FR" dirty="0" smtClean="0"/>
              <a:t>appui au</a:t>
            </a:r>
            <a:r>
              <a:rPr lang="fr-FR" dirty="0"/>
              <a:t> CISCA, </a:t>
            </a:r>
            <a:r>
              <a:rPr lang="fr-FR" dirty="0" smtClean="0"/>
              <a:t>visite Arauca </a:t>
            </a:r>
            <a:endParaRPr lang="fr-CA" dirty="0"/>
          </a:p>
        </p:txBody>
      </p:sp>
      <p:sp>
        <p:nvSpPr>
          <p:cNvPr id="13" name="TextBox 12"/>
          <p:cNvSpPr txBox="1"/>
          <p:nvPr/>
        </p:nvSpPr>
        <p:spPr>
          <a:xfrm>
            <a:off x="5240338" y="5461719"/>
            <a:ext cx="4108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Rassemblement </a:t>
            </a:r>
            <a:r>
              <a:rPr lang="fr-CA" dirty="0"/>
              <a:t>pour la Journée internationale en hommage aux victimes du paramilitarisme et du terrorisme </a:t>
            </a:r>
            <a:r>
              <a:rPr lang="fr-CA" dirty="0" smtClean="0"/>
              <a:t>d’État</a:t>
            </a:r>
            <a:endParaRPr lang="fr-CA" dirty="0"/>
          </a:p>
        </p:txBody>
      </p:sp>
      <p:sp>
        <p:nvSpPr>
          <p:cNvPr id="14" name="TextBox 13"/>
          <p:cNvSpPr txBox="1"/>
          <p:nvPr/>
        </p:nvSpPr>
        <p:spPr>
          <a:xfrm>
            <a:off x="318101" y="4963865"/>
            <a:ext cx="3306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Campagne de solidarité avec les prisonniers et prisonnières politiques en </a:t>
            </a:r>
            <a:r>
              <a:rPr lang="fr-CA" b="1" dirty="0" smtClean="0"/>
              <a:t>Colombie</a:t>
            </a:r>
            <a:endParaRPr lang="en-CA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9498" y="2561136"/>
            <a:ext cx="469433" cy="823031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sp>
        <p:nvSpPr>
          <p:cNvPr id="16" name="TextBox 15"/>
          <p:cNvSpPr txBox="1"/>
          <p:nvPr/>
        </p:nvSpPr>
        <p:spPr>
          <a:xfrm>
            <a:off x="8813539" y="4856574"/>
            <a:ext cx="259509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2000" b="1" dirty="0"/>
              <a:t>Campagne  contre la ratification du </a:t>
            </a:r>
            <a:r>
              <a:rPr lang="fr-CA" sz="2000" b="1" dirty="0" smtClean="0"/>
              <a:t>TLC-CC</a:t>
            </a:r>
            <a:endParaRPr lang="fr-CA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200000">
            <a:off x="9815527" y="5677072"/>
            <a:ext cx="697101" cy="3460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6605" y="4665033"/>
            <a:ext cx="321232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latin typeface="Calibri" charset="0"/>
              </a:rPr>
              <a:t>Pièce de théâtre Rugissements de terre sur conscience en lutte</a:t>
            </a:r>
            <a:endParaRPr lang="fr-CA" dirty="0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79" y="3117693"/>
            <a:ext cx="43973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79" y="575823"/>
            <a:ext cx="2465236" cy="164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28"/>
          <p:cNvSpPr txBox="1"/>
          <p:nvPr/>
        </p:nvSpPr>
        <p:spPr>
          <a:xfrm>
            <a:off x="6101996" y="979245"/>
            <a:ext cx="213626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dirty="0" err="1" smtClean="0"/>
              <a:t>Minga</a:t>
            </a:r>
            <a:r>
              <a:rPr lang="fr-CA" dirty="0" smtClean="0"/>
              <a:t> </a:t>
            </a:r>
            <a:r>
              <a:rPr lang="fr-CA" dirty="0"/>
              <a:t>indigena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7918" y="-417124"/>
            <a:ext cx="2807179" cy="1665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00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2008</a:t>
            </a:r>
            <a:endParaRPr lang="en-CA" sz="1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6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 animBg="1"/>
      <p:bldP spid="10" grpId="0"/>
      <p:bldP spid="11" grpId="0"/>
      <p:bldP spid="12" grpId="0"/>
      <p:bldP spid="13" grpId="0"/>
      <p:bldP spid="14" grpId="0"/>
      <p:bldP spid="16" grpId="0" animBg="1"/>
      <p:bldP spid="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585" y="486480"/>
            <a:ext cx="12044082" cy="2642914"/>
            <a:chOff x="787948" y="167373"/>
            <a:chExt cx="10923799" cy="144588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ight Arrow 4"/>
            <p:cNvSpPr/>
            <p:nvPr/>
          </p:nvSpPr>
          <p:spPr>
            <a:xfrm>
              <a:off x="787948" y="167373"/>
              <a:ext cx="10923799" cy="144588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ight Arrow 4"/>
            <p:cNvSpPr/>
            <p:nvPr/>
          </p:nvSpPr>
          <p:spPr>
            <a:xfrm>
              <a:off x="873322" y="563177"/>
              <a:ext cx="1257925" cy="2601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65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CONFLIT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903" y="3535845"/>
            <a:ext cx="12151999" cy="3482975"/>
            <a:chOff x="4478922" y="2006112"/>
            <a:chExt cx="5739848" cy="155398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ight Arrow 7"/>
            <p:cNvSpPr/>
            <p:nvPr/>
          </p:nvSpPr>
          <p:spPr>
            <a:xfrm>
              <a:off x="4478922" y="2006112"/>
              <a:ext cx="5739848" cy="15539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4"/>
            <p:cNvSpPr/>
            <p:nvPr/>
          </p:nvSpPr>
          <p:spPr>
            <a:xfrm>
              <a:off x="4543512" y="2413673"/>
              <a:ext cx="1134004" cy="1087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95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PASC AU QUÉBEC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2553" y="2435442"/>
            <a:ext cx="9755768" cy="2062261"/>
            <a:chOff x="-12241" y="2696289"/>
            <a:chExt cx="8880734" cy="109541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Right Arrow 21"/>
            <p:cNvSpPr/>
            <p:nvPr/>
          </p:nvSpPr>
          <p:spPr>
            <a:xfrm>
              <a:off x="0" y="2696289"/>
              <a:ext cx="8868493" cy="1095414"/>
            </a:xfrm>
            <a:prstGeom prst="rightArrow">
              <a:avLst>
                <a:gd name="adj1" fmla="val 50000"/>
                <a:gd name="adj2" fmla="val 5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ight Arrow 4"/>
            <p:cNvSpPr/>
            <p:nvPr/>
          </p:nvSpPr>
          <p:spPr>
            <a:xfrm>
              <a:off x="-12241" y="2984429"/>
              <a:ext cx="2372783" cy="2068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7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 </a:t>
              </a: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PASC EN COLOMBIE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5823861" y="3013075"/>
            <a:ext cx="3788452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Maxime : accompagnement des communautés au </a:t>
            </a:r>
            <a:r>
              <a:rPr lang="fr-FR" dirty="0" err="1">
                <a:solidFill>
                  <a:srgbClr val="000000"/>
                </a:solidFill>
              </a:rPr>
              <a:t>Jiguamiando</a:t>
            </a:r>
            <a:r>
              <a:rPr lang="fr-FR" dirty="0">
                <a:solidFill>
                  <a:srgbClr val="000000"/>
                </a:solidFill>
              </a:rPr>
              <a:t> et </a:t>
            </a:r>
            <a:r>
              <a:rPr lang="fr-FR" dirty="0" err="1">
                <a:solidFill>
                  <a:srgbClr val="000000"/>
                </a:solidFill>
              </a:rPr>
              <a:t>Curvarado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80961" y="4386263"/>
            <a:ext cx="6695114" cy="14779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Événements publics, ateliers et conférences du PASC à Toronto, </a:t>
            </a:r>
            <a:r>
              <a:rPr lang="fr-FR" b="1" dirty="0" err="1"/>
              <a:t>Drummunville</a:t>
            </a:r>
            <a:r>
              <a:rPr lang="fr-FR" b="1" dirty="0"/>
              <a:t> et Montréal :</a:t>
            </a:r>
            <a:r>
              <a:rPr lang="fr-FR" dirty="0"/>
              <a:t> cégep Dawson, retour terrain et vernissage Expo photo </a:t>
            </a:r>
            <a:r>
              <a:rPr lang="fr-FR" i="1" dirty="0"/>
              <a:t>Si la résistance nous étais contée</a:t>
            </a:r>
            <a:r>
              <a:rPr lang="fr-FR" dirty="0"/>
              <a:t> au </a:t>
            </a:r>
            <a:r>
              <a:rPr lang="fr-FR" dirty="0" err="1"/>
              <a:t>Touski</a:t>
            </a:r>
            <a:r>
              <a:rPr lang="fr-FR" dirty="0"/>
              <a:t>, atelier au FSQ, panel </a:t>
            </a:r>
            <a:r>
              <a:rPr lang="fr-FR" i="1" dirty="0"/>
              <a:t>Qui est le Terroriste</a:t>
            </a:r>
            <a:r>
              <a:rPr lang="fr-FR" dirty="0"/>
              <a:t> avec la Commission populaire</a:t>
            </a:r>
            <a:r>
              <a:rPr lang="es-ES" dirty="0"/>
              <a:t>, visite de Abilio Peña de </a:t>
            </a:r>
            <a:r>
              <a:rPr lang="es-ES" dirty="0" err="1"/>
              <a:t>JyP</a:t>
            </a:r>
            <a:r>
              <a:rPr lang="es-ES" dirty="0"/>
              <a:t> </a:t>
            </a:r>
            <a:r>
              <a:rPr lang="fr-FR" dirty="0"/>
              <a:t>- conférence à l'UQAM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28695" y="4727244"/>
            <a:ext cx="472477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Mobilisation</a:t>
            </a:r>
            <a:r>
              <a:rPr lang="fr-FR" dirty="0"/>
              <a:t> contre le Forum économique des Amériques avec le Comité des Sans Emploi pour la </a:t>
            </a:r>
            <a:r>
              <a:rPr lang="fr-FR" b="1" dirty="0"/>
              <a:t>venue du président </a:t>
            </a:r>
            <a:r>
              <a:rPr lang="fr-FR" b="1" dirty="0" err="1"/>
              <a:t>Uribe</a:t>
            </a:r>
            <a:r>
              <a:rPr lang="fr-FR" b="1" dirty="0"/>
              <a:t> à </a:t>
            </a:r>
            <a:r>
              <a:rPr lang="fr-FR" b="1" dirty="0" smtClean="0"/>
              <a:t>Montréal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44336" y="3278052"/>
            <a:ext cx="3005137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dirty="0"/>
              <a:t>Olivier : appui juridique à </a:t>
            </a:r>
            <a:r>
              <a:rPr lang="fr-FR" dirty="0" err="1"/>
              <a:t>Justicia</a:t>
            </a:r>
            <a:r>
              <a:rPr lang="fr-FR" dirty="0"/>
              <a:t> y Paz à Bogota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68495" y="5647406"/>
            <a:ext cx="4845169" cy="33813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libri" charset="0"/>
              </a:rPr>
              <a:t>Projet radio avec les prisonniers politiques à CKUT</a:t>
            </a:r>
            <a:endParaRPr lang="fr-FR" sz="1600" dirty="0">
              <a:latin typeface="Calibri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98" y="-304908"/>
            <a:ext cx="2807179" cy="1665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0000" b="1" spc="50" dirty="0" smtClean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2009</a:t>
            </a:r>
            <a:endParaRPr lang="en-CA" sz="1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816639" y="1369000"/>
            <a:ext cx="5388352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b="1" dirty="0"/>
              <a:t>Implantation du Plan Colombie 2 </a:t>
            </a:r>
            <a:r>
              <a:rPr lang="fr-FR" dirty="0"/>
              <a:t>: stratégies de contrôle social du territoire par les </a:t>
            </a:r>
            <a:r>
              <a:rPr lang="fr-FR" dirty="0" smtClean="0"/>
              <a:t>mégaprojets, </a:t>
            </a:r>
            <a:r>
              <a:rPr lang="fr-FR" dirty="0"/>
              <a:t>les programmes sociaux et la présence de l'Armée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57880" y="1212064"/>
            <a:ext cx="29739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dirty="0">
                <a:latin typeface="Arial Black" panose="020B0A04020102020204" pitchFamily="34" charset="0"/>
              </a:rPr>
              <a:t>TLC </a:t>
            </a:r>
            <a:r>
              <a:rPr lang="fr-CA" dirty="0" smtClean="0">
                <a:latin typeface="Arial Black" panose="020B0A04020102020204" pitchFamily="34" charset="0"/>
              </a:rPr>
              <a:t>Canada-Colombie</a:t>
            </a:r>
            <a:endParaRPr lang="fr-CA" dirty="0">
              <a:latin typeface="Arial Black" panose="020B0A04020102020204" pitchFamily="34" charset="0"/>
            </a:endParaRPr>
          </a:p>
          <a:p>
            <a:pPr algn="ctr"/>
            <a:r>
              <a:rPr lang="fr-CA" dirty="0" smtClean="0"/>
              <a:t>2008: signature</a:t>
            </a:r>
          </a:p>
          <a:p>
            <a:pPr algn="ctr"/>
            <a:r>
              <a:rPr lang="fr-CA" dirty="0" smtClean="0"/>
              <a:t>2009 Ratification</a:t>
            </a:r>
          </a:p>
          <a:p>
            <a:pPr algn="ctr"/>
            <a:r>
              <a:rPr lang="fr-CA" dirty="0" smtClean="0"/>
              <a:t>2010 entrée en vigueur</a:t>
            </a:r>
            <a:endParaRPr lang="fr-CA" dirty="0"/>
          </a:p>
        </p:txBody>
      </p:sp>
      <p:pic>
        <p:nvPicPr>
          <p:cNvPr id="2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360000" flipH="1">
            <a:off x="2408415" y="2807597"/>
            <a:ext cx="686442" cy="340716"/>
          </a:xfrm>
          <a:prstGeom prst="rect">
            <a:avLst/>
          </a:prstGeom>
          <a:scene3d>
            <a:camera prst="orthographicFront">
              <a:rot lat="21591067" lon="20948553" rev="21009153"/>
            </a:camera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003" y="294077"/>
            <a:ext cx="2171700" cy="210502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107136" y="3134279"/>
            <a:ext cx="2743200" cy="646331"/>
          </a:xfrm>
          <a:prstGeom prst="rect">
            <a:avLst/>
          </a:prstGeom>
          <a:solidFill>
            <a:srgbClr val="FFC000"/>
          </a:solidFill>
        </p:spPr>
        <p:txBody>
          <a:bodyPr rtlCol="0">
            <a:spAutoFit/>
          </a:bodyPr>
          <a:lstStyle/>
          <a:p>
            <a:pPr algn="ctr"/>
            <a:r>
              <a:rPr lang="fr-FR"/>
              <a:t>Diffmation contre Justicia y Paz et le PASC</a:t>
            </a:r>
          </a:p>
        </p:txBody>
      </p:sp>
      <p:pic>
        <p:nvPicPr>
          <p:cNvPr id="23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56836" flipH="1">
            <a:off x="5625559" y="3060780"/>
            <a:ext cx="686442" cy="340716"/>
          </a:xfrm>
          <a:prstGeom prst="rect">
            <a:avLst/>
          </a:prstGeom>
          <a:scene3d>
            <a:camera prst="orthographicFront">
              <a:rot lat="21591067" lon="20948553" rev="21009153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8196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 animBg="1"/>
      <p:bldP spid="13" grpId="0"/>
      <p:bldP spid="14" grpId="0"/>
      <p:bldP spid="26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8622" y="246113"/>
            <a:ext cx="11924437" cy="2655292"/>
            <a:chOff x="787949" y="233245"/>
            <a:chExt cx="10815284" cy="127910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ight Arrow 4"/>
            <p:cNvSpPr/>
            <p:nvPr/>
          </p:nvSpPr>
          <p:spPr>
            <a:xfrm>
              <a:off x="855765" y="233245"/>
              <a:ext cx="10747468" cy="127910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ight Arrow 4"/>
            <p:cNvSpPr/>
            <p:nvPr/>
          </p:nvSpPr>
          <p:spPr>
            <a:xfrm>
              <a:off x="787949" y="581732"/>
              <a:ext cx="1654930" cy="1822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65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  </a:t>
              </a: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CONFLIT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1222" y="3731694"/>
            <a:ext cx="12044082" cy="3040318"/>
            <a:chOff x="4478922" y="2006112"/>
            <a:chExt cx="5739848" cy="155398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ight Arrow 7"/>
            <p:cNvSpPr/>
            <p:nvPr/>
          </p:nvSpPr>
          <p:spPr>
            <a:xfrm>
              <a:off x="4478922" y="2006112"/>
              <a:ext cx="5739848" cy="15539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4"/>
            <p:cNvSpPr/>
            <p:nvPr/>
          </p:nvSpPr>
          <p:spPr>
            <a:xfrm>
              <a:off x="4478922" y="2394608"/>
              <a:ext cx="1145514" cy="2005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95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  PASC AU QUÉBEC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3" name="CustomShape 3"/>
          <p:cNvSpPr/>
          <p:nvPr/>
        </p:nvSpPr>
        <p:spPr>
          <a:xfrm>
            <a:off x="932276" y="4731085"/>
            <a:ext cx="3275012" cy="11996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fr-FR" dirty="0" err="1"/>
              <a:t>Notre solidarité : Un territoire à décoloniser </a:t>
            </a:r>
            <a:endParaRPr lang="en-CA" b="1" dirty="0" err="1"/>
          </a:p>
          <a:p>
            <a:r>
              <a:rPr lang="fr-FR" dirty="0">
                <a:solidFill>
                  <a:srgbClr val="000000"/>
                </a:solidFill>
              </a:rPr>
              <a:t>Rédaction d'un cahier et création de matériel de formation</a:t>
            </a:r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355355" y="3680056"/>
            <a:ext cx="697101" cy="346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505" y="1463196"/>
            <a:ext cx="338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rial Black" panose="020B0A04020102020204" pitchFamily="34" charset="0"/>
              </a:rPr>
              <a:t>Élection</a:t>
            </a:r>
            <a:r>
              <a:rPr lang="es-ES" dirty="0">
                <a:latin typeface="Arial Black" panose="020B0A04020102020204" pitchFamily="34" charset="0"/>
              </a:rPr>
              <a:t> de </a:t>
            </a:r>
            <a:r>
              <a:rPr lang="es-ES" dirty="0" err="1">
                <a:latin typeface="Arial Black" panose="020B0A04020102020204" pitchFamily="34" charset="0"/>
              </a:rPr>
              <a:t>J.M</a:t>
            </a:r>
            <a:r>
              <a:rPr lang="es-ES" dirty="0">
                <a:latin typeface="Arial Black" panose="020B0A04020102020204" pitchFamily="34" charset="0"/>
              </a:rPr>
              <a:t>. Santos -</a:t>
            </a:r>
            <a:endParaRPr lang="en-CA" dirty="0">
              <a:latin typeface="Arial Black" panose="020B0A04020102020204" pitchFamily="34" charset="0"/>
            </a:endParaRPr>
          </a:p>
          <a:p>
            <a:endParaRPr lang="fr-CA" dirty="0"/>
          </a:p>
        </p:txBody>
      </p:sp>
      <p:grpSp>
        <p:nvGrpSpPr>
          <p:cNvPr id="16" name="Group 15"/>
          <p:cNvGrpSpPr/>
          <p:nvPr/>
        </p:nvGrpSpPr>
        <p:grpSpPr>
          <a:xfrm>
            <a:off x="147918" y="2278656"/>
            <a:ext cx="10811435" cy="2605401"/>
            <a:chOff x="0" y="2696289"/>
            <a:chExt cx="8868493" cy="109541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Right Arrow 17"/>
            <p:cNvSpPr/>
            <p:nvPr/>
          </p:nvSpPr>
          <p:spPr>
            <a:xfrm>
              <a:off x="0" y="2696289"/>
              <a:ext cx="8868493" cy="1095414"/>
            </a:xfrm>
            <a:prstGeom prst="rightArrow">
              <a:avLst>
                <a:gd name="adj1" fmla="val 50000"/>
                <a:gd name="adj2" fmla="val 5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4"/>
            <p:cNvSpPr/>
            <p:nvPr/>
          </p:nvSpPr>
          <p:spPr>
            <a:xfrm>
              <a:off x="0" y="2970143"/>
              <a:ext cx="8594640" cy="5477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4667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500" kern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 </a:t>
              </a:r>
              <a:r>
                <a:rPr lang="fr-CA" sz="1500" kern="1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PASC EN COLOMBIE</a:t>
              </a:r>
              <a:endParaRPr lang="fr-CA" sz="1500" kern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879" y="2697433"/>
            <a:ext cx="2331018" cy="32333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4579" y="3286913"/>
            <a:ext cx="364905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Visite </a:t>
            </a:r>
            <a:r>
              <a:rPr lang="pt-BR" dirty="0"/>
              <a:t>au Jiguamiando et Curvarado -</a:t>
            </a:r>
          </a:p>
          <a:p>
            <a:pPr algn="ctr"/>
            <a:r>
              <a:rPr lang="fr-CA" dirty="0"/>
              <a:t>et visites de prisons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457" y="3316118"/>
            <a:ext cx="469433" cy="810327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sp>
        <p:nvSpPr>
          <p:cNvPr id="2" name="ZoneTexte 1"/>
          <p:cNvSpPr txBox="1"/>
          <p:nvPr/>
        </p:nvSpPr>
        <p:spPr>
          <a:xfrm>
            <a:off x="7072871" y="3428817"/>
            <a:ext cx="2943225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b="1" dirty="0"/>
              <a:t>Tania et Leila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900276" y="1073689"/>
            <a:ext cx="293208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Black" charset="0"/>
              </a:rPr>
              <a:t>Politique de la </a:t>
            </a:r>
            <a:r>
              <a:rPr lang="fr-FR" dirty="0" err="1">
                <a:latin typeface="Arial Black" charset="0"/>
              </a:rPr>
              <a:t>Locomotora</a:t>
            </a:r>
            <a:r>
              <a:rPr lang="fr-FR" dirty="0">
                <a:latin typeface="Arial Black" charset="0"/>
              </a:rPr>
              <a:t> </a:t>
            </a:r>
            <a:r>
              <a:rPr lang="fr-FR" dirty="0" err="1" smtClean="0">
                <a:latin typeface="Arial Black" charset="0"/>
              </a:rPr>
              <a:t>minero-energetica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155720" y="3079948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 rot="120000">
            <a:off x="7196237" y="4754724"/>
            <a:ext cx="4760223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Début de la participation au Réseau des groupes écologistes du Québec et à la Coalition </a:t>
            </a:r>
            <a:r>
              <a:rPr lang="fr-FR" dirty="0" err="1"/>
              <a:t>Quisetal</a:t>
            </a:r>
            <a:r>
              <a:rPr lang="fr-FR" dirty="0"/>
              <a:t> pour  l'organisation des conférences Plan Nord/Plan Sud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909" y="3369351"/>
            <a:ext cx="469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"/>
          <p:cNvSpPr txBox="1"/>
          <p:nvPr/>
        </p:nvSpPr>
        <p:spPr>
          <a:xfrm>
            <a:off x="7078168" y="906358"/>
            <a:ext cx="2339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rial Black" panose="020B0A04020102020204" pitchFamily="34" charset="0"/>
              </a:rPr>
              <a:t>Création du Congreso </a:t>
            </a:r>
            <a:r>
              <a:rPr lang="es-ES" dirty="0">
                <a:latin typeface="Arial Black" panose="020B0A04020102020204" pitchFamily="34" charset="0"/>
              </a:rPr>
              <a:t>de los Pueblos</a:t>
            </a:r>
            <a:endParaRPr lang="en-CA" dirty="0">
              <a:latin typeface="Arial Black" panose="020B0A04020102020204" pitchFamily="34" charset="0"/>
            </a:endParaRPr>
          </a:p>
          <a:p>
            <a:endParaRPr lang="fr-CA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599" y="97407"/>
            <a:ext cx="1180620" cy="204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47918" y="-429016"/>
            <a:ext cx="2807179" cy="1665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0000" b="1" spc="50" dirty="0" smtClean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endParaRPr lang="en-CA" sz="1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5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 animBg="1"/>
      <p:bldP spid="2" grpId="0"/>
      <p:bldP spid="11" grpId="0" animBg="1"/>
      <p:bldP spid="1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1319</Words>
  <Application>Microsoft Office PowerPoint</Application>
  <PresentationFormat>Widescreen</PresentationFormat>
  <Paragraphs>212</Paragraphs>
  <Slides>14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Century Gothic</vt:lpstr>
      <vt:lpstr>Times New Roman</vt:lpstr>
      <vt:lpstr>Office Theme</vt:lpstr>
      <vt:lpstr>LIGNE DU TEMPS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Celis Leila</dc:creator>
  <cp:lastModifiedBy>Celis Leila</cp:lastModifiedBy>
  <cp:revision>100</cp:revision>
  <dcterms:created xsi:type="dcterms:W3CDTF">2015-03-01T15:06:12Z</dcterms:created>
  <dcterms:modified xsi:type="dcterms:W3CDTF">2015-04-11T18:59:43Z</dcterms:modified>
</cp:coreProperties>
</file>