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59" r:id="rId6"/>
    <p:sldId id="26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9C2F9-89D8-466F-94AA-446AE559ACAE}" type="datetimeFigureOut">
              <a:rPr lang="fr-CA" smtClean="0"/>
              <a:pPr/>
              <a:t>2012-04-25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Source: Human Rights Watch, www.hrw.org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61E5A-F5CB-4622-A53C-C879E5C00AC8}" type="slidenum">
              <a:rPr lang="fr-CA" smtClean="0"/>
              <a:pPr/>
              <a:t>‹Nº›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991277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267B6-CDC4-4376-9835-E43478364719}" type="datetimeFigureOut">
              <a:rPr lang="fr-CA" smtClean="0"/>
              <a:pPr/>
              <a:t>2012-04-25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Source: Human Rights Watch, www.hrw.org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3B52-F3D8-4899-A9A6-F4FCFDBD2A3D}" type="slidenum">
              <a:rPr lang="fr-CA" smtClean="0"/>
              <a:pPr/>
              <a:t>‹Nº›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522491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3B52-F3D8-4899-A9A6-F4FCFDBD2A3D}" type="slidenum">
              <a:rPr lang="fr-CA" smtClean="0"/>
              <a:pPr/>
              <a:t>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Source: Human Rights Watch, www.hrw.org</a:t>
            </a:r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5134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/>
              <a:pPr/>
              <a:t>2012-04-25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/>
              <a:pPr/>
              <a:t>‹Nº›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4633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/>
              <a:pPr/>
              <a:t>2012-04-25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/>
              <a:pPr/>
              <a:t>‹Nº›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3763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/>
              <a:pPr/>
              <a:t>2012-04-25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/>
              <a:pPr/>
              <a:t>‹Nº›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61085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2012-04-25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8874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2012-04-25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25933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2012-04-25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2996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2012-04-25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4244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2012-04-25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0819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2012-04-25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11630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2012-04-25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98492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2012-04-25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3890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/>
              <a:pPr/>
              <a:t>2012-04-25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/>
              <a:pPr/>
              <a:t>‹Nº›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8963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2012-04-25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51533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2012-04-25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2124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2012-04-25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9562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/>
              <a:pPr/>
              <a:t>2012-04-25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/>
              <a:pPr/>
              <a:t>‹Nº›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897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/>
              <a:pPr/>
              <a:t>2012-04-25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/>
              <a:pPr/>
              <a:t>‹Nº›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6723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/>
              <a:pPr/>
              <a:t>2012-04-25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/>
              <a:pPr/>
              <a:t>‹Nº›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755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/>
              <a:pPr/>
              <a:t>2012-04-25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/>
              <a:pPr/>
              <a:t>‹Nº›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0245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/>
              <a:pPr/>
              <a:t>2012-04-25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/>
              <a:pPr/>
              <a:t>‹Nº›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2550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/>
              <a:pPr/>
              <a:t>2012-04-25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/>
              <a:pPr/>
              <a:t>‹Nº›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8576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5721-4F4E-4B55-8AA1-05A75802828E}" type="datetimeFigureOut">
              <a:rPr lang="fr-CA" smtClean="0"/>
              <a:pPr/>
              <a:t>2012-04-25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29A50-C470-4206-AA98-F081F577D1E8}" type="slidenum">
              <a:rPr lang="fr-CA" smtClean="0"/>
              <a:pPr/>
              <a:t>‹Nº›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055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B5721-4F4E-4B55-8AA1-05A75802828E}" type="datetimeFigureOut">
              <a:rPr lang="fr-CA" smtClean="0"/>
              <a:pPr/>
              <a:t>2012-04-25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9A50-C470-4206-AA98-F081F577D1E8}" type="slidenum">
              <a:rPr lang="fr-CA" smtClean="0"/>
              <a:pPr/>
              <a:t>‹Nº›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2488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B5721-4F4E-4B55-8AA1-05A75802828E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2012-04-25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9A50-C470-4206-AA98-F081F577D1E8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5611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geraalliance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testbarrick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315416"/>
            <a:ext cx="8839200" cy="1470025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solidFill>
                  <a:srgbClr val="C00000"/>
                </a:solidFill>
              </a:rPr>
              <a:t>PORGERA MINE, PAPOUASIE NOUVELLE-GUINÉE, BARRICK GOLD</a:t>
            </a:r>
            <a:endParaRPr lang="fr-CA" sz="3200" b="1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55168" y="6381328"/>
            <a:ext cx="6400800" cy="476672"/>
          </a:xfrm>
        </p:spPr>
        <p:txBody>
          <a:bodyPr>
            <a:normAutofit fontScale="92500"/>
          </a:bodyPr>
          <a:lstStyle/>
          <a:p>
            <a:pPr algn="r"/>
            <a:r>
              <a:rPr lang="en-CA" sz="1800" dirty="0" smtClean="0">
                <a:solidFill>
                  <a:srgbClr val="C00000"/>
                </a:solidFill>
              </a:rPr>
              <a:t>Source: Brent </a:t>
            </a:r>
            <a:r>
              <a:rPr lang="en-CA" sz="1800" dirty="0" err="1" smtClean="0">
                <a:solidFill>
                  <a:srgbClr val="C00000"/>
                </a:solidFill>
              </a:rPr>
              <a:t>Stirton</a:t>
            </a:r>
            <a:r>
              <a:rPr lang="en-CA" sz="1800" dirty="0" smtClean="0">
                <a:solidFill>
                  <a:srgbClr val="C00000"/>
                </a:solidFill>
              </a:rPr>
              <a:t>/Getty Images pour Human Rights Watch, 2010.</a:t>
            </a:r>
            <a:endParaRPr lang="fr-CA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938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>
                <a:solidFill>
                  <a:srgbClr val="C00000"/>
                </a:solidFill>
              </a:rPr>
              <a:t>MINE D’OR MALARTIC, QUÉBEC, OSISKO</a:t>
            </a:r>
            <a:endParaRPr lang="fr-CA" sz="3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cap="small" dirty="0" smtClean="0">
                <a:solidFill>
                  <a:schemeClr val="tx2"/>
                </a:solidFill>
              </a:rPr>
              <a:t>250 </a:t>
            </a:r>
            <a:r>
              <a:rPr lang="en-CA" sz="2800" cap="small" dirty="0" err="1" smtClean="0">
                <a:solidFill>
                  <a:schemeClr val="tx2"/>
                </a:solidFill>
              </a:rPr>
              <a:t>Résidences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déplacées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</a:p>
          <a:p>
            <a:endParaRPr lang="en-CA" sz="2800" cap="small" dirty="0" smtClean="0">
              <a:solidFill>
                <a:schemeClr val="tx2"/>
              </a:solidFill>
            </a:endParaRPr>
          </a:p>
          <a:p>
            <a:r>
              <a:rPr lang="en-CA" sz="2800" cap="small" dirty="0" err="1" smtClean="0">
                <a:solidFill>
                  <a:schemeClr val="tx2"/>
                </a:solidFill>
              </a:rPr>
              <a:t>Risques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environnementaux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sérieux</a:t>
            </a:r>
            <a:r>
              <a:rPr lang="en-CA" sz="2800" cap="small" dirty="0" smtClean="0">
                <a:solidFill>
                  <a:schemeClr val="tx2"/>
                </a:solidFill>
              </a:rPr>
              <a:t> et </a:t>
            </a:r>
            <a:r>
              <a:rPr lang="en-CA" sz="2800" cap="small" dirty="0" err="1" smtClean="0">
                <a:solidFill>
                  <a:schemeClr val="tx2"/>
                </a:solidFill>
              </a:rPr>
              <a:t>documentés</a:t>
            </a:r>
            <a:endParaRPr lang="en-CA" sz="2800" cap="small" dirty="0" smtClean="0">
              <a:solidFill>
                <a:schemeClr val="tx2"/>
              </a:solidFill>
            </a:endParaRPr>
          </a:p>
          <a:p>
            <a:endParaRPr lang="en-CA" sz="2800" cap="small" dirty="0">
              <a:solidFill>
                <a:schemeClr val="tx2"/>
              </a:solidFill>
            </a:endParaRPr>
          </a:p>
          <a:p>
            <a:r>
              <a:rPr lang="en-CA" sz="2800" cap="small" dirty="0" err="1" smtClean="0">
                <a:solidFill>
                  <a:schemeClr val="tx2"/>
                </a:solidFill>
              </a:rPr>
              <a:t>Rejet</a:t>
            </a:r>
            <a:r>
              <a:rPr lang="en-CA" sz="2800" cap="small" dirty="0" smtClean="0">
                <a:solidFill>
                  <a:schemeClr val="tx2"/>
                </a:solidFill>
              </a:rPr>
              <a:t> de dioxide </a:t>
            </a:r>
            <a:r>
              <a:rPr lang="en-CA" sz="2800" cap="small" dirty="0" err="1" smtClean="0">
                <a:solidFill>
                  <a:schemeClr val="tx2"/>
                </a:solidFill>
              </a:rPr>
              <a:t>d’azote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dans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l’air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lors</a:t>
            </a:r>
            <a:r>
              <a:rPr lang="en-CA" sz="2800" cap="small" dirty="0" smtClean="0">
                <a:solidFill>
                  <a:schemeClr val="tx2"/>
                </a:solidFill>
              </a:rPr>
              <a:t> des </a:t>
            </a:r>
            <a:r>
              <a:rPr lang="en-CA" sz="2800" cap="small" dirty="0" err="1" smtClean="0">
                <a:solidFill>
                  <a:schemeClr val="tx2"/>
                </a:solidFill>
              </a:rPr>
              <a:t>sautages</a:t>
            </a:r>
            <a:r>
              <a:rPr lang="en-CA" sz="2800" cap="small" dirty="0" smtClean="0">
                <a:solidFill>
                  <a:schemeClr val="tx2"/>
                </a:solidFill>
              </a:rPr>
              <a:t>;</a:t>
            </a:r>
          </a:p>
          <a:p>
            <a:pPr lvl="1"/>
            <a:r>
              <a:rPr lang="en-CA" sz="2400" cap="small" dirty="0" smtClean="0">
                <a:solidFill>
                  <a:schemeClr val="tx2"/>
                </a:solidFill>
              </a:rPr>
              <a:t>Observation </a:t>
            </a:r>
            <a:r>
              <a:rPr lang="en-CA" sz="2400" cap="small" dirty="0" err="1" smtClean="0">
                <a:solidFill>
                  <a:schemeClr val="tx2"/>
                </a:solidFill>
              </a:rPr>
              <a:t>récente</a:t>
            </a:r>
            <a:r>
              <a:rPr lang="en-CA" sz="2400" cap="small" dirty="0" smtClean="0">
                <a:solidFill>
                  <a:schemeClr val="tx2"/>
                </a:solidFill>
              </a:rPr>
              <a:t> d’un </a:t>
            </a:r>
            <a:r>
              <a:rPr lang="en-CA" sz="2400" cap="small" dirty="0" err="1" smtClean="0">
                <a:solidFill>
                  <a:schemeClr val="tx2"/>
                </a:solidFill>
              </a:rPr>
              <a:t>nuage</a:t>
            </a:r>
            <a:r>
              <a:rPr lang="en-CA" sz="2400" cap="small" dirty="0" smtClean="0">
                <a:solidFill>
                  <a:schemeClr val="tx2"/>
                </a:solidFill>
              </a:rPr>
              <a:t> </a:t>
            </a:r>
            <a:r>
              <a:rPr lang="en-CA" sz="2400" cap="small" dirty="0" err="1" smtClean="0">
                <a:solidFill>
                  <a:schemeClr val="tx2"/>
                </a:solidFill>
              </a:rPr>
              <a:t>toxique</a:t>
            </a:r>
            <a:r>
              <a:rPr lang="en-CA" sz="2400" cap="small" dirty="0" smtClean="0">
                <a:solidFill>
                  <a:schemeClr val="tx2"/>
                </a:solidFill>
              </a:rPr>
              <a:t> au-</a:t>
            </a:r>
            <a:r>
              <a:rPr lang="en-CA" sz="2400" cap="small" dirty="0" err="1" smtClean="0">
                <a:solidFill>
                  <a:schemeClr val="tx2"/>
                </a:solidFill>
              </a:rPr>
              <a:t>dessus</a:t>
            </a:r>
            <a:r>
              <a:rPr lang="en-CA" sz="2400" cap="small" dirty="0" smtClean="0">
                <a:solidFill>
                  <a:schemeClr val="tx2"/>
                </a:solidFill>
              </a:rPr>
              <a:t> de la mine</a:t>
            </a:r>
            <a:endParaRPr lang="fr-CA" sz="2400" cap="small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CA" sz="2400" cap="sm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614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solidFill>
                  <a:srgbClr val="C00000"/>
                </a:solidFill>
              </a:rPr>
              <a:t>MINE D’OR CERRO SAN PEDRO, NEW GOLD, SAN LUIS POTOSI, MEXIQUE</a:t>
            </a:r>
            <a:endParaRPr lang="fr-CA" sz="3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6093296"/>
            <a:ext cx="8229600" cy="680939"/>
          </a:xfrm>
        </p:spPr>
        <p:txBody>
          <a:bodyPr>
            <a:normAutofit/>
          </a:bodyPr>
          <a:lstStyle/>
          <a:p>
            <a:pPr algn="r"/>
            <a:r>
              <a:rPr lang="en-CA" sz="1800" b="1" dirty="0">
                <a:solidFill>
                  <a:srgbClr val="C00000"/>
                </a:solidFill>
              </a:rPr>
              <a:t>Source: http://intercontinentalcry.org/mexican-high-court-rules-canadian-gold-mine-illegal/</a:t>
            </a:r>
            <a:endParaRPr lang="fr-CA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959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6362"/>
            <a:ext cx="8229600" cy="1143000"/>
          </a:xfrm>
        </p:spPr>
        <p:txBody>
          <a:bodyPr>
            <a:normAutofit/>
          </a:bodyPr>
          <a:lstStyle/>
          <a:p>
            <a:r>
              <a:rPr lang="fr-CA" sz="3200" b="1" dirty="0">
                <a:solidFill>
                  <a:srgbClr val="C00000"/>
                </a:solidFill>
              </a:rPr>
              <a:t>MINE D’OR CERRO SAN PEDRO, NEW GOLD, SAN LUIS POTOSI, MEXIQUE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cap="small" dirty="0" err="1" smtClean="0">
                <a:solidFill>
                  <a:schemeClr val="tx2"/>
                </a:solidFill>
              </a:rPr>
              <a:t>Jugement</a:t>
            </a:r>
            <a:r>
              <a:rPr lang="en-CA" sz="2800" cap="small" dirty="0" smtClean="0">
                <a:solidFill>
                  <a:schemeClr val="tx2"/>
                </a:solidFill>
              </a:rPr>
              <a:t> de la </a:t>
            </a:r>
            <a:r>
              <a:rPr lang="en-CA" sz="2800" cap="small" dirty="0" err="1" smtClean="0">
                <a:solidFill>
                  <a:schemeClr val="tx2"/>
                </a:solidFill>
              </a:rPr>
              <a:t>cour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supérieure</a:t>
            </a:r>
            <a:r>
              <a:rPr lang="en-CA" sz="2800" cap="small" dirty="0" smtClean="0">
                <a:solidFill>
                  <a:schemeClr val="tx2"/>
                </a:solidFill>
              </a:rPr>
              <a:t> du </a:t>
            </a:r>
            <a:r>
              <a:rPr lang="en-CA" sz="2800" cap="small" dirty="0" err="1" smtClean="0">
                <a:solidFill>
                  <a:schemeClr val="tx2"/>
                </a:solidFill>
              </a:rPr>
              <a:t>mexique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déclare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illégale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l’opération</a:t>
            </a:r>
            <a:r>
              <a:rPr lang="en-CA" sz="2800" cap="small" dirty="0" smtClean="0">
                <a:solidFill>
                  <a:schemeClr val="tx2"/>
                </a:solidFill>
              </a:rPr>
              <a:t> de la mine</a:t>
            </a:r>
          </a:p>
          <a:p>
            <a:endParaRPr lang="en-CA" sz="2800" cap="small" dirty="0">
              <a:solidFill>
                <a:schemeClr val="tx2"/>
              </a:solidFill>
            </a:endParaRPr>
          </a:p>
          <a:p>
            <a:r>
              <a:rPr lang="en-CA" sz="2800" cap="small" dirty="0" smtClean="0">
                <a:solidFill>
                  <a:schemeClr val="tx2"/>
                </a:solidFill>
              </a:rPr>
              <a:t>Destruction du </a:t>
            </a:r>
            <a:r>
              <a:rPr lang="en-CA" sz="2800" cap="small" dirty="0" err="1" smtClean="0">
                <a:solidFill>
                  <a:schemeClr val="tx2"/>
                </a:solidFill>
              </a:rPr>
              <a:t>patrimoine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culturel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</a:p>
          <a:p>
            <a:endParaRPr lang="en-CA" sz="2800" cap="small" dirty="0">
              <a:solidFill>
                <a:schemeClr val="tx2"/>
              </a:solidFill>
            </a:endParaRPr>
          </a:p>
          <a:p>
            <a:r>
              <a:rPr lang="en-CA" sz="2800" cap="small" dirty="0" smtClean="0">
                <a:solidFill>
                  <a:schemeClr val="tx2"/>
                </a:solidFill>
              </a:rPr>
              <a:t>Violence </a:t>
            </a:r>
            <a:r>
              <a:rPr lang="en-CA" sz="2800" cap="small" dirty="0" err="1" smtClean="0">
                <a:solidFill>
                  <a:schemeClr val="tx2"/>
                </a:solidFill>
              </a:rPr>
              <a:t>envers</a:t>
            </a:r>
            <a:r>
              <a:rPr lang="en-CA" sz="2800" cap="small" dirty="0" smtClean="0">
                <a:solidFill>
                  <a:schemeClr val="tx2"/>
                </a:solidFill>
              </a:rPr>
              <a:t> les </a:t>
            </a:r>
            <a:r>
              <a:rPr lang="en-CA" sz="2800" cap="small" dirty="0" err="1" smtClean="0">
                <a:solidFill>
                  <a:schemeClr val="tx2"/>
                </a:solidFill>
              </a:rPr>
              <a:t>acteurs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sociaux</a:t>
            </a:r>
            <a:endParaRPr lang="fr-CA" sz="2800" cap="sm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31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solidFill>
                  <a:srgbClr val="C00000"/>
                </a:solidFill>
              </a:rPr>
              <a:t>PROJET FAMATINA EN EXPLORATION, OSISKO, ARGENTINE</a:t>
            </a:r>
            <a:endParaRPr lang="fr-CA" sz="3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3643" y="6093296"/>
            <a:ext cx="8229600" cy="680939"/>
          </a:xfrm>
        </p:spPr>
        <p:txBody>
          <a:bodyPr>
            <a:normAutofit/>
          </a:bodyPr>
          <a:lstStyle/>
          <a:p>
            <a:pPr algn="r"/>
            <a:r>
              <a:rPr lang="en-CA" sz="1800" b="1" dirty="0">
                <a:solidFill>
                  <a:srgbClr val="C00000"/>
                </a:solidFill>
              </a:rPr>
              <a:t>Source: http://argentimes.wordpress.com/</a:t>
            </a:r>
            <a:endParaRPr lang="fr-CA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495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>
                <a:solidFill>
                  <a:srgbClr val="C00000"/>
                </a:solidFill>
              </a:rPr>
              <a:t>PROJET MINIER FAMATINA, EN EXPLORATION, OSISKO, ARGENTINE</a:t>
            </a:r>
            <a:endParaRPr lang="fr-CA" sz="3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cap="small" dirty="0" smtClean="0">
                <a:solidFill>
                  <a:schemeClr val="tx2"/>
                </a:solidFill>
              </a:rPr>
              <a:t>Forte opposition </a:t>
            </a:r>
            <a:r>
              <a:rPr lang="en-CA" sz="2800" cap="small" dirty="0" err="1" smtClean="0">
                <a:solidFill>
                  <a:schemeClr val="tx2"/>
                </a:solidFill>
              </a:rPr>
              <a:t>citoyenne</a:t>
            </a:r>
            <a:endParaRPr lang="en-CA" sz="2800" cap="small" dirty="0" smtClean="0">
              <a:solidFill>
                <a:schemeClr val="tx2"/>
              </a:solidFill>
            </a:endParaRPr>
          </a:p>
          <a:p>
            <a:endParaRPr lang="en-CA" sz="2800" cap="small" dirty="0">
              <a:solidFill>
                <a:schemeClr val="tx2"/>
              </a:solidFill>
            </a:endParaRPr>
          </a:p>
          <a:p>
            <a:r>
              <a:rPr lang="en-CA" sz="2800" cap="small" dirty="0" err="1" smtClean="0">
                <a:solidFill>
                  <a:schemeClr val="tx2"/>
                </a:solidFill>
              </a:rPr>
              <a:t>Droit</a:t>
            </a:r>
            <a:r>
              <a:rPr lang="en-CA" sz="2800" cap="small" dirty="0" smtClean="0">
                <a:solidFill>
                  <a:schemeClr val="tx2"/>
                </a:solidFill>
              </a:rPr>
              <a:t> à </a:t>
            </a:r>
            <a:r>
              <a:rPr lang="en-CA" sz="2800" cap="small" dirty="0" err="1" smtClean="0">
                <a:solidFill>
                  <a:schemeClr val="tx2"/>
                </a:solidFill>
              </a:rPr>
              <a:t>l’eau</a:t>
            </a:r>
            <a:r>
              <a:rPr lang="en-CA" sz="2800" cap="small" dirty="0" smtClean="0">
                <a:solidFill>
                  <a:schemeClr val="tx2"/>
                </a:solidFill>
              </a:rPr>
              <a:t> en danger</a:t>
            </a:r>
            <a:endParaRPr lang="fr-CA" sz="2800" cap="sm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025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solidFill>
                  <a:srgbClr val="C00000"/>
                </a:solidFill>
              </a:rPr>
              <a:t>MINE DE CUIVRE COBRE PANAMA, INMET-MINERA PANAMA</a:t>
            </a:r>
            <a:endParaRPr lang="fr-CA" sz="3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5877272"/>
            <a:ext cx="8229600" cy="536923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CA" sz="1800" b="1" dirty="0" err="1">
                <a:solidFill>
                  <a:srgbClr val="C00000"/>
                </a:solidFill>
              </a:rPr>
              <a:t>Source:http</a:t>
            </a:r>
            <a:r>
              <a:rPr lang="en-CA" sz="1800" b="1" dirty="0">
                <a:solidFill>
                  <a:srgbClr val="C00000"/>
                </a:solidFill>
              </a:rPr>
              <a:t>://www.mining-technology.com/projects/cobrepanamacoppermin/cobrepanamacoppermin4.html  </a:t>
            </a:r>
            <a:endParaRPr lang="fr-CA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084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857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solidFill>
                  <a:srgbClr val="C00000"/>
                </a:solidFill>
              </a:rPr>
              <a:t>MINE DE CUIVRE </a:t>
            </a:r>
            <a:r>
              <a:rPr lang="en-CA" sz="3200" b="1" dirty="0" smtClean="0">
                <a:solidFill>
                  <a:srgbClr val="C00000"/>
                </a:solidFill>
              </a:rPr>
              <a:t>PETAQUILLA</a:t>
            </a:r>
            <a:endParaRPr lang="fr-CA" sz="3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sz="2800" cap="small" dirty="0" smtClean="0">
                <a:solidFill>
                  <a:schemeClr val="tx2"/>
                </a:solidFill>
              </a:rPr>
              <a:t>Projet de la plus </a:t>
            </a:r>
            <a:r>
              <a:rPr lang="en-CA" sz="2800" cap="small" dirty="0" err="1" smtClean="0">
                <a:solidFill>
                  <a:schemeClr val="tx2"/>
                </a:solidFill>
              </a:rPr>
              <a:t>grande</a:t>
            </a:r>
            <a:r>
              <a:rPr lang="en-CA" sz="2800" cap="small" dirty="0" smtClean="0">
                <a:solidFill>
                  <a:schemeClr val="tx2"/>
                </a:solidFill>
              </a:rPr>
              <a:t> mine à </a:t>
            </a:r>
            <a:r>
              <a:rPr lang="en-CA" sz="2800" cap="small" dirty="0" err="1" smtClean="0">
                <a:solidFill>
                  <a:schemeClr val="tx2"/>
                </a:solidFill>
              </a:rPr>
              <a:t>ciel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ouvert</a:t>
            </a:r>
            <a:r>
              <a:rPr lang="en-CA" sz="2800" cap="small" dirty="0" smtClean="0">
                <a:solidFill>
                  <a:schemeClr val="tx2"/>
                </a:solidFill>
              </a:rPr>
              <a:t> au </a:t>
            </a:r>
            <a:r>
              <a:rPr lang="en-CA" sz="2800" cap="small" dirty="0" err="1" smtClean="0">
                <a:solidFill>
                  <a:schemeClr val="tx2"/>
                </a:solidFill>
              </a:rPr>
              <a:t>monde</a:t>
            </a:r>
            <a:endParaRPr lang="en-CA" sz="2800" cap="small" dirty="0" smtClean="0">
              <a:solidFill>
                <a:schemeClr val="tx2"/>
              </a:solidFill>
            </a:endParaRPr>
          </a:p>
          <a:p>
            <a:r>
              <a:rPr lang="en-CA" sz="2800" cap="small" dirty="0" smtClean="0">
                <a:solidFill>
                  <a:schemeClr val="tx2"/>
                </a:solidFill>
              </a:rPr>
              <a:t>Destruction </a:t>
            </a:r>
            <a:r>
              <a:rPr lang="en-CA" sz="2800" cap="small" dirty="0" err="1" smtClean="0">
                <a:solidFill>
                  <a:schemeClr val="tx2"/>
                </a:solidFill>
              </a:rPr>
              <a:t>illégale</a:t>
            </a:r>
            <a:r>
              <a:rPr lang="en-CA" sz="2800" cap="small" dirty="0" smtClean="0">
                <a:solidFill>
                  <a:schemeClr val="tx2"/>
                </a:solidFill>
              </a:rPr>
              <a:t> de </a:t>
            </a:r>
            <a:r>
              <a:rPr lang="en-CA" sz="2800" cap="small" dirty="0" err="1" smtClean="0">
                <a:solidFill>
                  <a:schemeClr val="tx2"/>
                </a:solidFill>
              </a:rPr>
              <a:t>deux</a:t>
            </a:r>
            <a:r>
              <a:rPr lang="en-CA" sz="2800" cap="small" dirty="0" smtClean="0">
                <a:solidFill>
                  <a:schemeClr val="tx2"/>
                </a:solidFill>
              </a:rPr>
              <a:t> hectares de </a:t>
            </a:r>
            <a:r>
              <a:rPr lang="en-CA" sz="2800" cap="small" dirty="0" err="1" smtClean="0">
                <a:solidFill>
                  <a:schemeClr val="tx2"/>
                </a:solidFill>
              </a:rPr>
              <a:t>forêt</a:t>
            </a:r>
            <a:r>
              <a:rPr lang="en-CA" sz="2800" cap="small" dirty="0" smtClean="0">
                <a:solidFill>
                  <a:schemeClr val="tx2"/>
                </a:solidFill>
              </a:rPr>
              <a:t>, viol de la </a:t>
            </a:r>
            <a:r>
              <a:rPr lang="en-CA" sz="2800" cap="small" dirty="0" err="1" smtClean="0">
                <a:solidFill>
                  <a:schemeClr val="tx2"/>
                </a:solidFill>
              </a:rPr>
              <a:t>loi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environnementale</a:t>
            </a:r>
            <a:r>
              <a:rPr lang="en-CA" sz="2800" cap="small" dirty="0" smtClean="0">
                <a:solidFill>
                  <a:schemeClr val="tx2"/>
                </a:solidFill>
              </a:rPr>
              <a:t>;</a:t>
            </a:r>
          </a:p>
          <a:p>
            <a:r>
              <a:rPr lang="en-CA" sz="2800" cap="small" dirty="0" smtClean="0">
                <a:solidFill>
                  <a:schemeClr val="tx2"/>
                </a:solidFill>
              </a:rPr>
              <a:t>Criminalisation des </a:t>
            </a:r>
            <a:r>
              <a:rPr lang="en-CA" sz="2800" cap="small" dirty="0" err="1" smtClean="0">
                <a:solidFill>
                  <a:schemeClr val="tx2"/>
                </a:solidFill>
              </a:rPr>
              <a:t>acteurs</a:t>
            </a:r>
            <a:r>
              <a:rPr lang="en-CA" sz="2800" cap="small" dirty="0" smtClean="0">
                <a:solidFill>
                  <a:schemeClr val="tx2"/>
                </a:solidFill>
              </a:rPr>
              <a:t> de la résistance;</a:t>
            </a:r>
          </a:p>
          <a:p>
            <a:endParaRPr lang="en-CA" sz="2800" cap="small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CA" sz="2800" cap="small" dirty="0" smtClean="0">
                <a:solidFill>
                  <a:schemeClr val="tx2"/>
                </a:solidFill>
              </a:rPr>
              <a:t>	</a:t>
            </a:r>
            <a:endParaRPr lang="en-CA" sz="2800" cap="small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CA" sz="2800" cap="small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CA" sz="2800" cap="small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CA" sz="2800" cap="small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CA" sz="2800" cap="small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CA" sz="2800" cap="small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CA" sz="2800" cap="small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CA" sz="1600" cap="small" dirty="0" smtClean="0">
                <a:solidFill>
                  <a:schemeClr val="tx2"/>
                </a:solidFill>
              </a:rPr>
              <a:t>Sources: (OCMAL: http</a:t>
            </a:r>
            <a:r>
              <a:rPr lang="en-CA" sz="1600" cap="small" dirty="0" smtClean="0">
                <a:solidFill>
                  <a:schemeClr val="tx2"/>
                </a:solidFill>
              </a:rPr>
              <a:t>://www.olca.cl/ocmal/ds_conf.php?nota=Conflicto&amp;p_busca=33</a:t>
            </a:r>
            <a:r>
              <a:rPr lang="en-CA" sz="1600" cap="small" dirty="0" smtClean="0">
                <a:solidFill>
                  <a:schemeClr val="tx2"/>
                </a:solidFill>
              </a:rPr>
              <a:t>)</a:t>
            </a:r>
            <a:endParaRPr lang="fr-CA" sz="1600" cap="sm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635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MÉGA PROJET MINIER PASCUA LAMA DE BARRICK GOLD, CHILI-ARGENTINE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21403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Source: http://</a:t>
            </a:r>
            <a:r>
              <a:rPr lang="fr-FR" dirty="0" err="1" smtClean="0">
                <a:solidFill>
                  <a:srgbClr val="FF0000"/>
                </a:solidFill>
              </a:rPr>
              <a:t>www.mapuexpress.net/?act</a:t>
            </a:r>
            <a:r>
              <a:rPr lang="fr-FR" dirty="0" smtClean="0">
                <a:solidFill>
                  <a:srgbClr val="FF0000"/>
                </a:solidFill>
              </a:rPr>
              <a:t>=</a:t>
            </a:r>
            <a:r>
              <a:rPr lang="fr-FR" dirty="0" err="1" smtClean="0">
                <a:solidFill>
                  <a:srgbClr val="FF0000"/>
                </a:solidFill>
              </a:rPr>
              <a:t>news&amp;id</a:t>
            </a:r>
            <a:r>
              <a:rPr lang="fr-FR" dirty="0" smtClean="0">
                <a:solidFill>
                  <a:srgbClr val="FF0000"/>
                </a:solidFill>
              </a:rPr>
              <a:t>=5570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MÉGAPROJET </a:t>
            </a:r>
            <a:r>
              <a:rPr lang="fr-FR" b="1" dirty="0" smtClean="0">
                <a:solidFill>
                  <a:srgbClr val="FF0000"/>
                </a:solidFill>
              </a:rPr>
              <a:t>MINIER PASCUA LAMA DE BARRICK GOLD, CHILI-ARGENTINE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cap="small" dirty="0" smtClean="0">
                <a:solidFill>
                  <a:schemeClr val="tx2"/>
                </a:solidFill>
              </a:rPr>
              <a:t>Dommages environnementaux</a:t>
            </a:r>
          </a:p>
          <a:p>
            <a:r>
              <a:rPr lang="fr-FR" sz="2800" cap="small" dirty="0" smtClean="0">
                <a:solidFill>
                  <a:schemeClr val="tx2"/>
                </a:solidFill>
              </a:rPr>
              <a:t>Violation du droit à l’eau</a:t>
            </a:r>
          </a:p>
          <a:p>
            <a:r>
              <a:rPr lang="fr-FR" sz="2800" cap="small" dirty="0" smtClean="0">
                <a:solidFill>
                  <a:schemeClr val="tx2"/>
                </a:solidFill>
              </a:rPr>
              <a:t>Litige territorial</a:t>
            </a:r>
          </a:p>
          <a:p>
            <a:r>
              <a:rPr lang="fr-FR" sz="2800" cap="small" dirty="0" smtClean="0">
                <a:solidFill>
                  <a:schemeClr val="tx2"/>
                </a:solidFill>
              </a:rPr>
              <a:t>Violation des droits des peuples autochtones</a:t>
            </a:r>
          </a:p>
          <a:p>
            <a:r>
              <a:rPr lang="fr-FR" sz="2800" cap="small" dirty="0" smtClean="0">
                <a:solidFill>
                  <a:schemeClr val="tx2"/>
                </a:solidFill>
              </a:rPr>
              <a:t>Violation du droit à l’information et à la consultation préalable</a:t>
            </a:r>
          </a:p>
          <a:p>
            <a:r>
              <a:rPr lang="fr-FR" sz="2800" cap="small" dirty="0" smtClean="0">
                <a:solidFill>
                  <a:schemeClr val="tx2"/>
                </a:solidFill>
              </a:rPr>
              <a:t>Violation des droits du travail des employés</a:t>
            </a:r>
          </a:p>
          <a:p>
            <a:pPr lvl="1"/>
            <a:r>
              <a:rPr lang="fr-FR" cap="small" dirty="0" smtClean="0">
                <a:solidFill>
                  <a:schemeClr val="tx2"/>
                </a:solidFill>
              </a:rPr>
              <a:t>Violation du droit à la syndicalisation </a:t>
            </a:r>
            <a:endParaRPr lang="fr-FR" cap="small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MINE D’OR MARLIN, GOLDCORP, GUATEMALA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019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Source: http://www.copaeguatemala.org/articulosCOPAE/Los%20Problemas%20creados%20por%20la%20mina%20Marlin.html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>
                <a:solidFill>
                  <a:srgbClr val="C00000"/>
                </a:solidFill>
              </a:rPr>
              <a:t>MINE D’OR PORGERA, BARRICK GOLD, PAPOUASIE NOUVELLE-GUINÉE</a:t>
            </a:r>
            <a:endParaRPr lang="fr-CA" sz="3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CA" sz="2800" cap="small" dirty="0" smtClean="0">
                <a:solidFill>
                  <a:schemeClr val="tx2"/>
                </a:solidFill>
              </a:rPr>
              <a:t>Suite à un rapport </a:t>
            </a:r>
            <a:r>
              <a:rPr lang="en-CA" sz="2800" cap="small" dirty="0" err="1" smtClean="0">
                <a:solidFill>
                  <a:schemeClr val="tx2"/>
                </a:solidFill>
              </a:rPr>
              <a:t>accablant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effectué</a:t>
            </a:r>
            <a:r>
              <a:rPr lang="en-CA" sz="2800" cap="small" dirty="0" smtClean="0">
                <a:solidFill>
                  <a:schemeClr val="tx2"/>
                </a:solidFill>
              </a:rPr>
              <a:t> par Human Rights Watch, </a:t>
            </a:r>
            <a:r>
              <a:rPr lang="en-CA" sz="2800" cap="small" dirty="0" err="1" smtClean="0">
                <a:solidFill>
                  <a:schemeClr val="tx2"/>
                </a:solidFill>
              </a:rPr>
              <a:t>Barrick</a:t>
            </a:r>
            <a:r>
              <a:rPr lang="en-CA" sz="2800" cap="small" dirty="0" smtClean="0">
                <a:solidFill>
                  <a:schemeClr val="tx2"/>
                </a:solidFill>
              </a:rPr>
              <a:t> Gold </a:t>
            </a:r>
            <a:r>
              <a:rPr lang="en-CA" sz="2800" cap="small" dirty="0" err="1" smtClean="0">
                <a:solidFill>
                  <a:schemeClr val="tx2"/>
                </a:solidFill>
              </a:rPr>
              <a:t>n’eut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d’autre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choix</a:t>
            </a:r>
            <a:r>
              <a:rPr lang="en-CA" sz="2800" cap="small" dirty="0" smtClean="0">
                <a:solidFill>
                  <a:schemeClr val="tx2"/>
                </a:solidFill>
              </a:rPr>
              <a:t>, après </a:t>
            </a:r>
            <a:r>
              <a:rPr lang="en-CA" sz="2800" cap="small" dirty="0" err="1" smtClean="0">
                <a:solidFill>
                  <a:schemeClr val="tx2"/>
                </a:solidFill>
              </a:rPr>
              <a:t>sa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propre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enquête</a:t>
            </a:r>
            <a:r>
              <a:rPr lang="en-CA" sz="2800" cap="small" dirty="0" smtClean="0">
                <a:solidFill>
                  <a:schemeClr val="tx2"/>
                </a:solidFill>
              </a:rPr>
              <a:t>, </a:t>
            </a:r>
            <a:r>
              <a:rPr lang="en-CA" sz="2800" cap="small" dirty="0" err="1" smtClean="0">
                <a:solidFill>
                  <a:schemeClr val="tx2"/>
                </a:solidFill>
              </a:rPr>
              <a:t>que</a:t>
            </a:r>
            <a:r>
              <a:rPr lang="en-CA" sz="2800" cap="small" dirty="0" smtClean="0">
                <a:solidFill>
                  <a:schemeClr val="tx2"/>
                </a:solidFill>
              </a:rPr>
              <a:t> de </a:t>
            </a:r>
            <a:r>
              <a:rPr lang="en-CA" sz="2800" cap="small" dirty="0" err="1" smtClean="0">
                <a:solidFill>
                  <a:schemeClr val="tx2"/>
                </a:solidFill>
              </a:rPr>
              <a:t>reconnaître</a:t>
            </a:r>
            <a:r>
              <a:rPr lang="en-CA" sz="2800" cap="small" dirty="0" smtClean="0">
                <a:solidFill>
                  <a:schemeClr val="tx2"/>
                </a:solidFill>
              </a:rPr>
              <a:t> les crimes </a:t>
            </a:r>
            <a:r>
              <a:rPr lang="en-CA" sz="2800" cap="small" dirty="0" err="1" smtClean="0">
                <a:solidFill>
                  <a:schemeClr val="tx2"/>
                </a:solidFill>
              </a:rPr>
              <a:t>ayant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été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commis</a:t>
            </a:r>
            <a:r>
              <a:rPr lang="en-CA" sz="2800" cap="small" dirty="0" smtClean="0">
                <a:solidFill>
                  <a:schemeClr val="tx2"/>
                </a:solidFill>
              </a:rPr>
              <a:t> par son personnel </a:t>
            </a:r>
            <a:r>
              <a:rPr lang="en-CA" sz="2800" cap="small" dirty="0" err="1" smtClean="0">
                <a:solidFill>
                  <a:schemeClr val="tx2"/>
                </a:solidFill>
              </a:rPr>
              <a:t>sur</a:t>
            </a:r>
            <a:r>
              <a:rPr lang="en-CA" sz="2800" cap="small" dirty="0" smtClean="0">
                <a:solidFill>
                  <a:schemeClr val="tx2"/>
                </a:solidFill>
              </a:rPr>
              <a:t> les </a:t>
            </a:r>
            <a:r>
              <a:rPr lang="en-CA" sz="2800" cap="small" dirty="0" err="1" smtClean="0">
                <a:solidFill>
                  <a:schemeClr val="tx2"/>
                </a:solidFill>
              </a:rPr>
              <a:t>employés</a:t>
            </a:r>
            <a:r>
              <a:rPr lang="en-CA" sz="2800" cap="small" dirty="0" smtClean="0">
                <a:solidFill>
                  <a:schemeClr val="tx2"/>
                </a:solidFill>
              </a:rPr>
              <a:t> de la mine et les </a:t>
            </a:r>
            <a:r>
              <a:rPr lang="en-CA" sz="2800" cap="small" dirty="0" err="1" smtClean="0">
                <a:solidFill>
                  <a:schemeClr val="tx2"/>
                </a:solidFill>
              </a:rPr>
              <a:t>villageois</a:t>
            </a:r>
            <a:r>
              <a:rPr lang="en-CA" sz="2800" cap="small" dirty="0" smtClean="0">
                <a:solidFill>
                  <a:schemeClr val="tx2"/>
                </a:solidFill>
              </a:rPr>
              <a:t>, </a:t>
            </a:r>
            <a:r>
              <a:rPr lang="en-CA" sz="2800" cap="small" dirty="0" err="1" smtClean="0">
                <a:solidFill>
                  <a:schemeClr val="tx2"/>
                </a:solidFill>
              </a:rPr>
              <a:t>dont</a:t>
            </a:r>
            <a:r>
              <a:rPr lang="en-CA" sz="2800" cap="small" dirty="0" smtClean="0">
                <a:solidFill>
                  <a:schemeClr val="tx2"/>
                </a:solidFill>
              </a:rPr>
              <a:t> entre </a:t>
            </a:r>
            <a:r>
              <a:rPr lang="en-CA" sz="2800" cap="small" dirty="0" err="1" smtClean="0">
                <a:solidFill>
                  <a:schemeClr val="tx2"/>
                </a:solidFill>
              </a:rPr>
              <a:t>autres</a:t>
            </a:r>
            <a:r>
              <a:rPr lang="en-CA" sz="2800" cap="small" dirty="0" smtClean="0">
                <a:solidFill>
                  <a:schemeClr val="tx2"/>
                </a:solidFill>
              </a:rPr>
              <a:t> des </a:t>
            </a:r>
            <a:r>
              <a:rPr lang="en-CA" sz="2800" cap="small" dirty="0" err="1" smtClean="0">
                <a:solidFill>
                  <a:schemeClr val="tx2"/>
                </a:solidFill>
              </a:rPr>
              <a:t>voies</a:t>
            </a:r>
            <a:r>
              <a:rPr lang="en-CA" sz="2800" cap="small" dirty="0" smtClean="0">
                <a:solidFill>
                  <a:schemeClr val="tx2"/>
                </a:solidFill>
              </a:rPr>
              <a:t> de fait grave et des viols </a:t>
            </a:r>
            <a:r>
              <a:rPr lang="en-CA" sz="2800" cap="small" dirty="0" err="1" smtClean="0">
                <a:solidFill>
                  <a:schemeClr val="tx2"/>
                </a:solidFill>
              </a:rPr>
              <a:t>perpétrés</a:t>
            </a:r>
            <a:r>
              <a:rPr lang="en-CA" sz="2800" cap="small" dirty="0" smtClean="0">
                <a:solidFill>
                  <a:schemeClr val="tx2"/>
                </a:solidFill>
              </a:rPr>
              <a:t> en </a:t>
            </a:r>
            <a:r>
              <a:rPr lang="en-CA" sz="2800" cap="small" dirty="0" err="1" smtClean="0">
                <a:solidFill>
                  <a:schemeClr val="tx2"/>
                </a:solidFill>
              </a:rPr>
              <a:t>groupe</a:t>
            </a:r>
            <a:r>
              <a:rPr lang="en-CA" sz="2800" cap="small" dirty="0" smtClean="0">
                <a:solidFill>
                  <a:schemeClr val="tx2"/>
                </a:solidFill>
              </a:rPr>
              <a:t>. </a:t>
            </a:r>
          </a:p>
          <a:p>
            <a:r>
              <a:rPr lang="en-CA" sz="2800" cap="small" dirty="0" smtClean="0">
                <a:solidFill>
                  <a:schemeClr val="tx2"/>
                </a:solidFill>
              </a:rPr>
              <a:t>La </a:t>
            </a:r>
            <a:r>
              <a:rPr lang="en-CA" sz="2800" cap="small" dirty="0" err="1" smtClean="0">
                <a:solidFill>
                  <a:schemeClr val="tx2"/>
                </a:solidFill>
              </a:rPr>
              <a:t>communauté</a:t>
            </a:r>
            <a:r>
              <a:rPr lang="en-CA" sz="2800" cap="small" dirty="0" smtClean="0">
                <a:solidFill>
                  <a:schemeClr val="tx2"/>
                </a:solidFill>
              </a:rPr>
              <a:t> vivant </a:t>
            </a:r>
            <a:r>
              <a:rPr lang="en-CA" sz="2800" cap="small" dirty="0" err="1" smtClean="0">
                <a:solidFill>
                  <a:schemeClr val="tx2"/>
                </a:solidFill>
              </a:rPr>
              <a:t>près</a:t>
            </a:r>
            <a:r>
              <a:rPr lang="en-CA" sz="2800" cap="small" dirty="0" smtClean="0">
                <a:solidFill>
                  <a:schemeClr val="tx2"/>
                </a:solidFill>
              </a:rPr>
              <a:t> de la mine </a:t>
            </a:r>
            <a:r>
              <a:rPr lang="en-CA" sz="2800" cap="small" dirty="0" err="1" smtClean="0">
                <a:solidFill>
                  <a:schemeClr val="tx2"/>
                </a:solidFill>
              </a:rPr>
              <a:t>est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lourdement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affectée</a:t>
            </a:r>
            <a:r>
              <a:rPr lang="en-CA" sz="2800" cap="small" dirty="0" smtClean="0">
                <a:solidFill>
                  <a:schemeClr val="tx2"/>
                </a:solidFill>
              </a:rPr>
              <a:t> par </a:t>
            </a:r>
            <a:r>
              <a:rPr lang="en-CA" sz="2800" cap="small" dirty="0" err="1" smtClean="0">
                <a:solidFill>
                  <a:schemeClr val="tx2"/>
                </a:solidFill>
              </a:rPr>
              <a:t>cette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dernière</a:t>
            </a:r>
            <a:r>
              <a:rPr lang="en-CA" sz="2800" cap="small" dirty="0" smtClean="0">
                <a:solidFill>
                  <a:schemeClr val="tx2"/>
                </a:solidFill>
              </a:rPr>
              <a:t>, </a:t>
            </a:r>
            <a:r>
              <a:rPr lang="en-CA" sz="2800" cap="small" dirty="0" err="1" smtClean="0">
                <a:solidFill>
                  <a:schemeClr val="tx2"/>
                </a:solidFill>
              </a:rPr>
              <a:t>autant</a:t>
            </a:r>
            <a:r>
              <a:rPr lang="en-CA" sz="2800" cap="small" dirty="0" smtClean="0">
                <a:solidFill>
                  <a:schemeClr val="tx2"/>
                </a:solidFill>
              </a:rPr>
              <a:t> par </a:t>
            </a:r>
            <a:r>
              <a:rPr lang="en-CA" sz="2800" cap="small" dirty="0" err="1" smtClean="0">
                <a:solidFill>
                  <a:schemeClr val="tx2"/>
                </a:solidFill>
              </a:rPr>
              <a:t>ses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répercussions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sur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l’environnement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que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sur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leur</a:t>
            </a:r>
            <a:r>
              <a:rPr lang="en-CA" sz="2800" cap="small" dirty="0" smtClean="0">
                <a:solidFill>
                  <a:schemeClr val="tx2"/>
                </a:solidFill>
              </a:rPr>
              <a:t> santé.</a:t>
            </a:r>
          </a:p>
          <a:p>
            <a:endParaRPr lang="en-CA" sz="2800" cap="small" dirty="0">
              <a:solidFill>
                <a:schemeClr val="tx2"/>
              </a:solidFill>
            </a:endParaRPr>
          </a:p>
          <a:p>
            <a:pPr algn="r"/>
            <a:r>
              <a:rPr lang="en-CA" sz="1600" cap="small" dirty="0" smtClean="0">
                <a:solidFill>
                  <a:schemeClr val="tx2"/>
                </a:solidFill>
              </a:rPr>
              <a:t>Source: Human Rights Watch (www.hrw.org)  et </a:t>
            </a:r>
            <a:r>
              <a:rPr lang="en-CA" sz="1600" cap="small" dirty="0" smtClean="0">
                <a:solidFill>
                  <a:schemeClr val="tx2"/>
                </a:solidFill>
                <a:hlinkClick r:id="rId3"/>
              </a:rPr>
              <a:t>www.porgeraalliance.net</a:t>
            </a:r>
            <a:r>
              <a:rPr lang="en-CA" sz="1600" cap="small" dirty="0" smtClean="0">
                <a:solidFill>
                  <a:schemeClr val="tx2"/>
                </a:solidFill>
              </a:rPr>
              <a:t> </a:t>
            </a:r>
          </a:p>
          <a:p>
            <a:endParaRPr lang="fr-CA" sz="2800" cap="sm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072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MINE </a:t>
            </a:r>
            <a:r>
              <a:rPr lang="fr-FR" b="1" dirty="0" smtClean="0">
                <a:solidFill>
                  <a:srgbClr val="FF0000"/>
                </a:solidFill>
              </a:rPr>
              <a:t>D’OR </a:t>
            </a:r>
            <a:r>
              <a:rPr lang="fr-FR" b="1" dirty="0" smtClean="0">
                <a:solidFill>
                  <a:srgbClr val="FF0000"/>
                </a:solidFill>
              </a:rPr>
              <a:t>MARLIN, GOLDCORP, GUATEMALA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cap="all" dirty="0" smtClean="0">
                <a:solidFill>
                  <a:schemeClr val="tx2"/>
                </a:solidFill>
              </a:rPr>
              <a:t>L’OIT et la CIDH demandent fermeture provisoire de la mine</a:t>
            </a:r>
          </a:p>
          <a:p>
            <a:r>
              <a:rPr lang="fr-FR" cap="all" dirty="0" smtClean="0">
                <a:solidFill>
                  <a:schemeClr val="tx2"/>
                </a:solidFill>
              </a:rPr>
              <a:t>Droits des communautés autochtones bafoués</a:t>
            </a:r>
          </a:p>
          <a:p>
            <a:r>
              <a:rPr lang="fr-FR" cap="all" dirty="0" smtClean="0">
                <a:solidFill>
                  <a:schemeClr val="tx2"/>
                </a:solidFill>
              </a:rPr>
              <a:t>Pollution de l’eau et assèchement des sources</a:t>
            </a:r>
          </a:p>
          <a:p>
            <a:r>
              <a:rPr lang="fr-FR" cap="all" dirty="0" smtClean="0">
                <a:solidFill>
                  <a:schemeClr val="tx2"/>
                </a:solidFill>
              </a:rPr>
              <a:t>Menaces et intimidations envers les militants contre la mine</a:t>
            </a:r>
            <a:endParaRPr lang="fr-FR" cap="all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Mine d’or San Martin de </a:t>
            </a:r>
            <a:r>
              <a:rPr lang="fr-CA" dirty="0" err="1" smtClean="0"/>
              <a:t>Goldcorp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 Vallée de </a:t>
            </a:r>
            <a:r>
              <a:rPr lang="fr-CA" dirty="0" err="1" smtClean="0"/>
              <a:t>Siria</a:t>
            </a:r>
            <a:r>
              <a:rPr lang="fr-CA" dirty="0" smtClean="0"/>
              <a:t> – </a:t>
            </a:r>
            <a:r>
              <a:rPr lang="fr-CA" dirty="0" smtClean="0"/>
              <a:t>Honduras</a:t>
            </a:r>
            <a:endParaRPr lang="fr-CA" dirty="0"/>
          </a:p>
        </p:txBody>
      </p:sp>
      <p:pic>
        <p:nvPicPr>
          <p:cNvPr id="4" name="3 Marcador de contenido" descr="goldcorpmi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846957"/>
            <a:ext cx="2585442" cy="3016349"/>
          </a:xfrm>
        </p:spPr>
      </p:pic>
      <p:sp>
        <p:nvSpPr>
          <p:cNvPr id="5" name="4 Rectángulo"/>
          <p:cNvSpPr/>
          <p:nvPr/>
        </p:nvSpPr>
        <p:spPr>
          <a:xfrm>
            <a:off x="1475656" y="508518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/>
              <a:t>Crédit: Right Action: http</a:t>
            </a:r>
            <a:r>
              <a:rPr lang="fr-CA" dirty="0" smtClean="0"/>
              <a:t>://rightsaction.org/action-content/honduras-siria-valley-villagers-protest-blood-poisoning-and-health-harms-caused</a:t>
            </a:r>
            <a:endParaRPr lang="fr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Mine d’or San Martin de </a:t>
            </a:r>
            <a:r>
              <a:rPr lang="fr-CA" dirty="0" err="1" smtClean="0"/>
              <a:t>Goldcorp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 </a:t>
            </a:r>
            <a:r>
              <a:rPr lang="fr-CA" dirty="0" smtClean="0"/>
              <a:t>Vallée de </a:t>
            </a:r>
            <a:r>
              <a:rPr lang="fr-CA" dirty="0" err="1" smtClean="0"/>
              <a:t>Siria</a:t>
            </a:r>
            <a:r>
              <a:rPr lang="fr-CA" dirty="0" smtClean="0"/>
              <a:t> – Honduras</a:t>
            </a:r>
            <a:endParaRPr lang="fr-C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Criminalisation des acteurs de la résistance</a:t>
            </a:r>
          </a:p>
          <a:p>
            <a:r>
              <a:rPr lang="fr-CA" dirty="0" smtClean="0"/>
              <a:t>Violation droit à la santé</a:t>
            </a:r>
          </a:p>
          <a:p>
            <a:r>
              <a:rPr lang="fr-CA" dirty="0" smtClean="0"/>
              <a:t>Dommages environnementaux</a:t>
            </a:r>
          </a:p>
          <a:p>
            <a:r>
              <a:rPr lang="fr-CA" dirty="0" smtClean="0"/>
              <a:t>Violation droit à l’eau</a:t>
            </a:r>
          </a:p>
          <a:p>
            <a:pPr>
              <a:buNone/>
            </a:pPr>
            <a:endParaRPr lang="fr-CA" dirty="0" smtClean="0"/>
          </a:p>
          <a:p>
            <a:pPr>
              <a:buNone/>
            </a:pPr>
            <a:endParaRPr lang="fr-CA" sz="1600" dirty="0" smtClean="0"/>
          </a:p>
          <a:p>
            <a:pPr>
              <a:buNone/>
            </a:pPr>
            <a:endParaRPr lang="fr-CA" sz="1600" dirty="0" smtClean="0"/>
          </a:p>
          <a:p>
            <a:pPr>
              <a:buNone/>
            </a:pPr>
            <a:endParaRPr lang="fr-CA" sz="1600" dirty="0" smtClean="0"/>
          </a:p>
          <a:p>
            <a:pPr>
              <a:buNone/>
            </a:pPr>
            <a:endParaRPr lang="fr-CA" sz="1600" dirty="0" smtClean="0"/>
          </a:p>
          <a:p>
            <a:pPr>
              <a:buNone/>
            </a:pPr>
            <a:r>
              <a:rPr lang="fr-CA" sz="1600" dirty="0" smtClean="0"/>
              <a:t>Source</a:t>
            </a:r>
            <a:r>
              <a:rPr lang="fr-CA" sz="1600" dirty="0" smtClean="0"/>
              <a:t>: OCMAL (http://</a:t>
            </a:r>
            <a:r>
              <a:rPr lang="fr-CA" sz="1600" dirty="0" smtClean="0"/>
              <a:t>www.olca.cl/ocmal/ds_conf.php?nota=Conflicto&amp;p_busca=51)</a:t>
            </a:r>
            <a:endParaRPr lang="fr-CA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3200" b="1" dirty="0" smtClean="0">
                <a:solidFill>
                  <a:srgbClr val="C00000"/>
                </a:solidFill>
              </a:rPr>
              <a:t>MINE BULYANHULU, BARRICK GOLD, TANZANIE</a:t>
            </a:r>
            <a:endParaRPr lang="fr-CA" sz="3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lnSpcReduction="10000"/>
          </a:bodyPr>
          <a:lstStyle/>
          <a:p>
            <a:endParaRPr lang="en-CA" sz="2800" b="1" dirty="0" smtClean="0">
              <a:solidFill>
                <a:srgbClr val="C00000"/>
              </a:solidFill>
            </a:endParaRPr>
          </a:p>
          <a:p>
            <a:endParaRPr lang="en-CA" sz="2800" b="1" dirty="0">
              <a:solidFill>
                <a:srgbClr val="C00000"/>
              </a:solidFill>
            </a:endParaRPr>
          </a:p>
          <a:p>
            <a:endParaRPr lang="en-CA" sz="2800" b="1" dirty="0" smtClean="0">
              <a:solidFill>
                <a:srgbClr val="C00000"/>
              </a:solidFill>
            </a:endParaRPr>
          </a:p>
          <a:p>
            <a:endParaRPr lang="en-CA" sz="2800" b="1" dirty="0">
              <a:solidFill>
                <a:srgbClr val="C00000"/>
              </a:solidFill>
            </a:endParaRPr>
          </a:p>
          <a:p>
            <a:endParaRPr lang="en-CA" sz="2800" b="1" dirty="0" smtClean="0">
              <a:solidFill>
                <a:srgbClr val="C00000"/>
              </a:solidFill>
            </a:endParaRPr>
          </a:p>
          <a:p>
            <a:endParaRPr lang="en-CA" sz="2800" b="1" dirty="0">
              <a:solidFill>
                <a:srgbClr val="C00000"/>
              </a:solidFill>
            </a:endParaRPr>
          </a:p>
          <a:p>
            <a:endParaRPr lang="en-CA" sz="2800" b="1" dirty="0" smtClean="0">
              <a:solidFill>
                <a:srgbClr val="C00000"/>
              </a:solidFill>
            </a:endParaRPr>
          </a:p>
          <a:p>
            <a:endParaRPr lang="en-CA" sz="2800" b="1" dirty="0" smtClean="0">
              <a:solidFill>
                <a:srgbClr val="C00000"/>
              </a:solidFill>
            </a:endParaRPr>
          </a:p>
          <a:p>
            <a:endParaRPr lang="en-CA" sz="2800" b="1" dirty="0">
              <a:solidFill>
                <a:srgbClr val="C00000"/>
              </a:solidFill>
            </a:endParaRPr>
          </a:p>
          <a:p>
            <a:r>
              <a:rPr lang="en-CA" sz="2800" b="1" dirty="0" err="1" smtClean="0">
                <a:solidFill>
                  <a:srgbClr val="C00000"/>
                </a:solidFill>
              </a:rPr>
              <a:t>Résidence</a:t>
            </a:r>
            <a:r>
              <a:rPr lang="en-CA" sz="2800" b="1" dirty="0" smtClean="0">
                <a:solidFill>
                  <a:srgbClr val="C00000"/>
                </a:solidFill>
              </a:rPr>
              <a:t> </a:t>
            </a:r>
            <a:r>
              <a:rPr lang="en-CA" sz="2800" b="1" dirty="0" err="1" smtClean="0">
                <a:solidFill>
                  <a:srgbClr val="C00000"/>
                </a:solidFill>
              </a:rPr>
              <a:t>actuelle</a:t>
            </a:r>
            <a:r>
              <a:rPr lang="en-CA" sz="2800" b="1" dirty="0" smtClean="0">
                <a:solidFill>
                  <a:srgbClr val="C00000"/>
                </a:solidFill>
              </a:rPr>
              <a:t> de la </a:t>
            </a:r>
            <a:r>
              <a:rPr lang="en-CA" sz="2800" b="1" dirty="0" err="1" smtClean="0">
                <a:solidFill>
                  <a:srgbClr val="C00000"/>
                </a:solidFill>
              </a:rPr>
              <a:t>famille</a:t>
            </a:r>
            <a:r>
              <a:rPr lang="en-CA" sz="2800" b="1" dirty="0" smtClean="0">
                <a:solidFill>
                  <a:srgbClr val="C00000"/>
                </a:solidFill>
              </a:rPr>
              <a:t> </a:t>
            </a:r>
            <a:r>
              <a:rPr lang="en-CA" sz="2800" b="1" dirty="0" err="1" smtClean="0">
                <a:solidFill>
                  <a:srgbClr val="C00000"/>
                </a:solidFill>
              </a:rPr>
              <a:t>Luanga</a:t>
            </a:r>
            <a:r>
              <a:rPr lang="en-CA" sz="2800" b="1" dirty="0" smtClean="0">
                <a:solidFill>
                  <a:srgbClr val="C00000"/>
                </a:solidFill>
              </a:rPr>
              <a:t>, </a:t>
            </a:r>
            <a:r>
              <a:rPr lang="en-CA" sz="2800" b="1" dirty="0" err="1" smtClean="0">
                <a:solidFill>
                  <a:srgbClr val="C00000"/>
                </a:solidFill>
              </a:rPr>
              <a:t>évincée</a:t>
            </a:r>
            <a:r>
              <a:rPr lang="en-CA" sz="2800" b="1" dirty="0" smtClean="0">
                <a:solidFill>
                  <a:srgbClr val="C00000"/>
                </a:solidFill>
              </a:rPr>
              <a:t> en 1996 pour la construction de la mine.</a:t>
            </a:r>
            <a:endParaRPr lang="fr-C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753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>
                <a:solidFill>
                  <a:srgbClr val="C00000"/>
                </a:solidFill>
              </a:rPr>
              <a:t>MINE D’OR BULYANHULU, BARRICK GOLD, TANZANIE</a:t>
            </a:r>
            <a:endParaRPr lang="fr-CA" sz="3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n-CA" sz="2800" cap="small" dirty="0" smtClean="0">
                <a:solidFill>
                  <a:schemeClr val="tx2"/>
                </a:solidFill>
              </a:rPr>
              <a:t>De </a:t>
            </a:r>
            <a:r>
              <a:rPr lang="en-CA" sz="2800" cap="small" dirty="0" err="1" smtClean="0">
                <a:solidFill>
                  <a:schemeClr val="tx2"/>
                </a:solidFill>
              </a:rPr>
              <a:t>nombreuses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familles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ont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été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évincées</a:t>
            </a:r>
            <a:r>
              <a:rPr lang="en-CA" sz="2800" cap="small" dirty="0" smtClean="0">
                <a:solidFill>
                  <a:schemeClr val="tx2"/>
                </a:solidFill>
              </a:rPr>
              <a:t> de force, sans </a:t>
            </a:r>
            <a:r>
              <a:rPr lang="en-CA" sz="2800" cap="small" dirty="0" err="1" smtClean="0">
                <a:solidFill>
                  <a:schemeClr val="tx2"/>
                </a:solidFill>
              </a:rPr>
              <a:t>recevoir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aucune</a:t>
            </a:r>
            <a:r>
              <a:rPr lang="en-CA" sz="2800" cap="small" dirty="0" smtClean="0">
                <a:solidFill>
                  <a:schemeClr val="tx2"/>
                </a:solidFill>
              </a:rPr>
              <a:t> compensation </a:t>
            </a:r>
            <a:r>
              <a:rPr lang="en-CA" sz="2800" cap="small" dirty="0" err="1" smtClean="0">
                <a:solidFill>
                  <a:schemeClr val="tx2"/>
                </a:solidFill>
              </a:rPr>
              <a:t>appropriée</a:t>
            </a:r>
            <a:r>
              <a:rPr lang="en-CA" sz="2800" cap="small" dirty="0" smtClean="0">
                <a:solidFill>
                  <a:schemeClr val="tx2"/>
                </a:solidFill>
              </a:rPr>
              <a:t> en retour, pour </a:t>
            </a:r>
            <a:r>
              <a:rPr lang="en-CA" sz="2800" cap="small" dirty="0" err="1" smtClean="0">
                <a:solidFill>
                  <a:schemeClr val="tx2"/>
                </a:solidFill>
              </a:rPr>
              <a:t>construire</a:t>
            </a:r>
            <a:r>
              <a:rPr lang="en-CA" sz="2800" cap="small" dirty="0" smtClean="0">
                <a:solidFill>
                  <a:schemeClr val="tx2"/>
                </a:solidFill>
              </a:rPr>
              <a:t> la mine en 1996. </a:t>
            </a:r>
          </a:p>
          <a:p>
            <a:endParaRPr lang="en-CA" sz="2800" cap="small" dirty="0" smtClean="0">
              <a:solidFill>
                <a:schemeClr val="tx2"/>
              </a:solidFill>
            </a:endParaRPr>
          </a:p>
          <a:p>
            <a:r>
              <a:rPr lang="en-CA" sz="2800" cap="small" dirty="0" smtClean="0">
                <a:solidFill>
                  <a:schemeClr val="tx2"/>
                </a:solidFill>
              </a:rPr>
              <a:t>Un massacre </a:t>
            </a:r>
            <a:r>
              <a:rPr lang="en-CA" sz="2800" cap="small" dirty="0" err="1" smtClean="0">
                <a:solidFill>
                  <a:schemeClr val="tx2"/>
                </a:solidFill>
              </a:rPr>
              <a:t>aurait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aussi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eu</a:t>
            </a:r>
            <a:r>
              <a:rPr lang="en-CA" sz="2800" cap="small" dirty="0" smtClean="0">
                <a:solidFill>
                  <a:schemeClr val="tx2"/>
                </a:solidFill>
              </a:rPr>
              <a:t> lieu </a:t>
            </a:r>
            <a:r>
              <a:rPr lang="en-CA" sz="2800" cap="small" dirty="0" err="1" smtClean="0">
                <a:solidFill>
                  <a:schemeClr val="tx2"/>
                </a:solidFill>
              </a:rPr>
              <a:t>lors</a:t>
            </a:r>
            <a:r>
              <a:rPr lang="en-CA" sz="2800" cap="small" dirty="0" smtClean="0">
                <a:solidFill>
                  <a:schemeClr val="tx2"/>
                </a:solidFill>
              </a:rPr>
              <a:t> de </a:t>
            </a:r>
            <a:r>
              <a:rPr lang="en-CA" sz="2800" cap="small" dirty="0" err="1" smtClean="0">
                <a:solidFill>
                  <a:schemeClr val="tx2"/>
                </a:solidFill>
              </a:rPr>
              <a:t>ces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évictions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forcées</a:t>
            </a:r>
            <a:r>
              <a:rPr lang="en-CA" sz="2800" cap="small" dirty="0" smtClean="0">
                <a:solidFill>
                  <a:schemeClr val="tx2"/>
                </a:solidFill>
              </a:rPr>
              <a:t>.</a:t>
            </a:r>
          </a:p>
          <a:p>
            <a:endParaRPr lang="en-CA" sz="2800" cap="small" dirty="0" smtClean="0">
              <a:solidFill>
                <a:schemeClr val="tx2"/>
              </a:solidFill>
            </a:endParaRPr>
          </a:p>
          <a:p>
            <a:endParaRPr lang="en-CA" sz="2800" cap="small" dirty="0">
              <a:solidFill>
                <a:schemeClr val="tx2"/>
              </a:solidFill>
            </a:endParaRPr>
          </a:p>
          <a:p>
            <a:endParaRPr lang="en-CA" sz="2800" cap="small" dirty="0" smtClean="0">
              <a:solidFill>
                <a:schemeClr val="tx2"/>
              </a:solidFill>
            </a:endParaRPr>
          </a:p>
          <a:p>
            <a:endParaRPr lang="en-CA" sz="2800" cap="small" dirty="0">
              <a:solidFill>
                <a:schemeClr val="tx2"/>
              </a:solidFill>
            </a:endParaRPr>
          </a:p>
          <a:p>
            <a:pPr algn="r"/>
            <a:r>
              <a:rPr lang="en-CA" sz="1600" cap="small" dirty="0" smtClean="0">
                <a:solidFill>
                  <a:schemeClr val="tx2"/>
                </a:solidFill>
              </a:rPr>
              <a:t>Source: </a:t>
            </a:r>
            <a:r>
              <a:rPr lang="en-CA" sz="1600" cap="small" dirty="0" smtClean="0">
                <a:solidFill>
                  <a:schemeClr val="tx2"/>
                </a:solidFill>
                <a:hlinkClick r:id="rId2"/>
              </a:rPr>
              <a:t>www.protestbarrick.net</a:t>
            </a:r>
            <a:r>
              <a:rPr lang="en-CA" sz="1600" cap="small" dirty="0" smtClean="0">
                <a:solidFill>
                  <a:schemeClr val="tx2"/>
                </a:solidFill>
              </a:rPr>
              <a:t> </a:t>
            </a:r>
            <a:endParaRPr lang="fr-CA" sz="1600" cap="sm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674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EXPLOITATION D’UNE MINE DE NIOBIUM PAR NIOCAN, OKA, QUÉBEC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912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Source: Regroupement de solidarité avec les autochtones, </a:t>
            </a:r>
            <a:r>
              <a:rPr lang="fr-FR" b="1" dirty="0" err="1" smtClean="0">
                <a:solidFill>
                  <a:srgbClr val="FF0000"/>
                </a:solidFill>
              </a:rPr>
              <a:t>http://solidarite-avec-les-autochtones.org/content/no-pillaging-and-pollution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045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495800"/>
          </a:xfrm>
        </p:spPr>
        <p:txBody>
          <a:bodyPr>
            <a:normAutofit fontScale="92500" lnSpcReduction="20000"/>
          </a:bodyPr>
          <a:lstStyle/>
          <a:p>
            <a:r>
              <a:rPr lang="fr-FR" sz="3000" cap="small" dirty="0" smtClean="0">
                <a:solidFill>
                  <a:schemeClr val="tx2"/>
                </a:solidFill>
              </a:rPr>
              <a:t>Mine située sur un territoire revendiqué officiellement par les Mohawks</a:t>
            </a:r>
          </a:p>
          <a:p>
            <a:r>
              <a:rPr lang="fr-FR" sz="3000" cap="small" dirty="0" smtClean="0">
                <a:solidFill>
                  <a:schemeClr val="tx2"/>
                </a:solidFill>
              </a:rPr>
              <a:t>Mise en danger de la biodiversité du Parc d’Oka et de la nappe phréatique</a:t>
            </a:r>
          </a:p>
          <a:p>
            <a:r>
              <a:rPr lang="fr-FR" sz="3000" cap="small" dirty="0" smtClean="0">
                <a:solidFill>
                  <a:schemeClr val="tx2"/>
                </a:solidFill>
              </a:rPr>
              <a:t>Rejets radioactifs qui pourraient atteindre le Parc d’Oka et la rivière des Mille-Îles:</a:t>
            </a:r>
          </a:p>
          <a:p>
            <a:pPr marL="742950" lvl="2" indent="-342900"/>
            <a:r>
              <a:rPr lang="fr-FR" sz="3000" cap="small" dirty="0" smtClean="0">
                <a:solidFill>
                  <a:schemeClr val="tx2"/>
                </a:solidFill>
              </a:rPr>
              <a:t>Minerai qui sera exploité continent des concentrations élevées d’isotopes de radium et de polonium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3000" cap="small" dirty="0" smtClean="0">
                <a:solidFill>
                  <a:schemeClr val="tx2"/>
                </a:solidFill>
                <a:latin typeface="Verdana"/>
                <a:ea typeface="Verdana"/>
                <a:cs typeface="Verdana"/>
              </a:rPr>
              <a:t>On envisage d'utiliser les eaux provenant du traitement à des fins d'irrigation des fermes</a:t>
            </a:r>
            <a:endParaRPr lang="fr-FR" sz="3000" cap="small" dirty="0" smtClean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C00000"/>
                </a:solidFill>
              </a:rPr>
              <a:t>EXPLOITATION D’UNE MINE DE NIOBIUM</a:t>
            </a:r>
            <a:br>
              <a:rPr lang="en-CA" sz="3200" b="1" dirty="0" smtClean="0">
                <a:solidFill>
                  <a:srgbClr val="C00000"/>
                </a:solidFill>
              </a:rPr>
            </a:br>
            <a:r>
              <a:rPr lang="en-CA" sz="3200" b="1" dirty="0" smtClean="0">
                <a:solidFill>
                  <a:srgbClr val="C00000"/>
                </a:solidFill>
              </a:rPr>
              <a:t>PAR NIOCAN, OKA, QUÉBEC</a:t>
            </a:r>
            <a:endParaRPr lang="fr-F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349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0"/>
            <a:ext cx="7772400" cy="1470025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solidFill>
                  <a:srgbClr val="C00000"/>
                </a:solidFill>
              </a:rPr>
              <a:t>PROJET URANIFÈRE MATOUSH, STRATECO RESOURCES, PLAN NORD, QUÉBEC </a:t>
            </a:r>
            <a:endParaRPr lang="fr-CA" sz="3200" b="1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5733256"/>
            <a:ext cx="8273008" cy="1114062"/>
          </a:xfrm>
        </p:spPr>
        <p:txBody>
          <a:bodyPr>
            <a:normAutofit/>
          </a:bodyPr>
          <a:lstStyle/>
          <a:p>
            <a:pPr algn="r"/>
            <a:r>
              <a:rPr lang="en-CA" sz="1800" b="1" dirty="0">
                <a:solidFill>
                  <a:srgbClr val="C00000"/>
                </a:solidFill>
              </a:rPr>
              <a:t>SOURCE:  STRATECO, http://lapresseaffaires.cyberpresse.ca/economie/energie-et-ressources/201108/03/01-4423188-uranium-nouvelle-etape-franchie-pour-le-projet-matoush.php</a:t>
            </a:r>
            <a:endParaRPr lang="fr-CA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315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solidFill>
                  <a:srgbClr val="C00000"/>
                </a:solidFill>
              </a:rPr>
              <a:t>PROJET URANIFÈRE MATOUSH, STRATECO RESOURCES, MONTS OTISH, QUÉBEC</a:t>
            </a:r>
            <a:endParaRPr lang="fr-CA" sz="3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925144"/>
          </a:xfrm>
        </p:spPr>
        <p:txBody>
          <a:bodyPr>
            <a:normAutofit/>
          </a:bodyPr>
          <a:lstStyle/>
          <a:p>
            <a:endParaRPr lang="en-CA" sz="2800" cap="small" dirty="0" smtClean="0">
              <a:solidFill>
                <a:schemeClr val="tx2"/>
              </a:solidFill>
            </a:endParaRPr>
          </a:p>
          <a:p>
            <a:r>
              <a:rPr lang="en-CA" sz="2800" cap="small" dirty="0" err="1" smtClean="0">
                <a:solidFill>
                  <a:schemeClr val="tx2"/>
                </a:solidFill>
              </a:rPr>
              <a:t>L’un</a:t>
            </a:r>
            <a:r>
              <a:rPr lang="en-CA" sz="2800" cap="small" dirty="0" smtClean="0">
                <a:solidFill>
                  <a:schemeClr val="tx2"/>
                </a:solidFill>
              </a:rPr>
              <a:t> des </a:t>
            </a:r>
            <a:r>
              <a:rPr lang="en-CA" sz="2800" cap="small" dirty="0" err="1" smtClean="0">
                <a:solidFill>
                  <a:schemeClr val="tx2"/>
                </a:solidFill>
              </a:rPr>
              <a:t>onze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projets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miniers</a:t>
            </a:r>
            <a:r>
              <a:rPr lang="en-CA" sz="2800" cap="small" dirty="0" smtClean="0">
                <a:solidFill>
                  <a:schemeClr val="tx2"/>
                </a:solidFill>
              </a:rPr>
              <a:t> du plan </a:t>
            </a:r>
            <a:r>
              <a:rPr lang="en-CA" sz="2800" cap="small" dirty="0" err="1" smtClean="0">
                <a:solidFill>
                  <a:schemeClr val="tx2"/>
                </a:solidFill>
              </a:rPr>
              <a:t>nord</a:t>
            </a:r>
            <a:r>
              <a:rPr lang="en-CA" sz="2800" cap="small" dirty="0" smtClean="0">
                <a:solidFill>
                  <a:schemeClr val="tx2"/>
                </a:solidFill>
              </a:rPr>
              <a:t>.</a:t>
            </a:r>
          </a:p>
          <a:p>
            <a:endParaRPr lang="en-CA" sz="2800" cap="small" dirty="0">
              <a:solidFill>
                <a:schemeClr val="tx2"/>
              </a:solidFill>
            </a:endParaRPr>
          </a:p>
          <a:p>
            <a:r>
              <a:rPr lang="en-CA" sz="2800" cap="small" dirty="0" err="1" smtClean="0">
                <a:solidFill>
                  <a:schemeClr val="tx2"/>
                </a:solidFill>
              </a:rPr>
              <a:t>Serait</a:t>
            </a:r>
            <a:r>
              <a:rPr lang="en-CA" sz="2800" cap="small" dirty="0" smtClean="0">
                <a:solidFill>
                  <a:schemeClr val="tx2"/>
                </a:solidFill>
              </a:rPr>
              <a:t> la première mine </a:t>
            </a:r>
            <a:r>
              <a:rPr lang="en-CA" sz="2800" cap="small" dirty="0" err="1" smtClean="0">
                <a:solidFill>
                  <a:schemeClr val="tx2"/>
                </a:solidFill>
              </a:rPr>
              <a:t>uranifère</a:t>
            </a:r>
            <a:r>
              <a:rPr lang="en-CA" sz="2800" cap="small" dirty="0" smtClean="0">
                <a:solidFill>
                  <a:schemeClr val="tx2"/>
                </a:solidFill>
              </a:rPr>
              <a:t> au </a:t>
            </a:r>
            <a:r>
              <a:rPr lang="en-CA" sz="2800" cap="small" dirty="0" err="1" smtClean="0">
                <a:solidFill>
                  <a:schemeClr val="tx2"/>
                </a:solidFill>
              </a:rPr>
              <a:t>québec</a:t>
            </a:r>
            <a:r>
              <a:rPr lang="en-CA" sz="2800" cap="small" dirty="0" smtClean="0">
                <a:solidFill>
                  <a:schemeClr val="tx2"/>
                </a:solidFill>
              </a:rPr>
              <a:t>; </a:t>
            </a:r>
            <a:r>
              <a:rPr lang="en-CA" sz="2800" cap="small" dirty="0" err="1" smtClean="0">
                <a:solidFill>
                  <a:schemeClr val="tx2"/>
                </a:solidFill>
              </a:rPr>
              <a:t>créérait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selon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toute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vraisemblance</a:t>
            </a:r>
            <a:r>
              <a:rPr lang="en-CA" sz="2800" cap="small" dirty="0" smtClean="0">
                <a:solidFill>
                  <a:schemeClr val="tx2"/>
                </a:solidFill>
              </a:rPr>
              <a:t> un </a:t>
            </a:r>
            <a:r>
              <a:rPr lang="en-CA" sz="2800" cap="small" dirty="0" err="1" smtClean="0">
                <a:solidFill>
                  <a:schemeClr val="tx2"/>
                </a:solidFill>
              </a:rPr>
              <a:t>précédent</a:t>
            </a:r>
            <a:r>
              <a:rPr lang="en-CA" sz="2800" cap="small" dirty="0" smtClean="0">
                <a:solidFill>
                  <a:schemeClr val="tx2"/>
                </a:solidFill>
              </a:rPr>
              <a:t> et </a:t>
            </a:r>
            <a:r>
              <a:rPr lang="en-CA" sz="2800" cap="small" dirty="0" err="1" smtClean="0">
                <a:solidFill>
                  <a:schemeClr val="tx2"/>
                </a:solidFill>
              </a:rPr>
              <a:t>inciterait</a:t>
            </a:r>
            <a:r>
              <a:rPr lang="en-CA" sz="2800" cap="small" dirty="0" smtClean="0">
                <a:solidFill>
                  <a:schemeClr val="tx2"/>
                </a:solidFill>
              </a:rPr>
              <a:t> de </a:t>
            </a:r>
            <a:r>
              <a:rPr lang="en-CA" sz="2800" cap="small" dirty="0" err="1" smtClean="0">
                <a:solidFill>
                  <a:schemeClr val="tx2"/>
                </a:solidFill>
              </a:rPr>
              <a:t>nouvelles</a:t>
            </a:r>
            <a:r>
              <a:rPr lang="en-CA" sz="2800" cap="small" dirty="0" smtClean="0">
                <a:solidFill>
                  <a:schemeClr val="tx2"/>
                </a:solidFill>
              </a:rPr>
              <a:t> mines à exploiter </a:t>
            </a:r>
            <a:r>
              <a:rPr lang="en-CA" sz="2800" cap="small" dirty="0" err="1" smtClean="0">
                <a:solidFill>
                  <a:schemeClr val="tx2"/>
                </a:solidFill>
              </a:rPr>
              <a:t>l’uranium</a:t>
            </a:r>
            <a:r>
              <a:rPr lang="en-CA" sz="2800" cap="small" dirty="0" smtClean="0">
                <a:solidFill>
                  <a:schemeClr val="tx2"/>
                </a:solidFill>
              </a:rPr>
              <a:t>.</a:t>
            </a:r>
          </a:p>
          <a:p>
            <a:endParaRPr lang="en-CA" sz="2800" cap="small" dirty="0">
              <a:solidFill>
                <a:schemeClr val="tx2"/>
              </a:solidFill>
            </a:endParaRPr>
          </a:p>
          <a:p>
            <a:r>
              <a:rPr lang="en-CA" sz="2800" cap="small" dirty="0" err="1">
                <a:solidFill>
                  <a:schemeClr val="tx2"/>
                </a:solidFill>
              </a:rPr>
              <a:t>S</a:t>
            </a:r>
            <a:r>
              <a:rPr lang="en-CA" sz="2800" cap="small" dirty="0" err="1" smtClean="0">
                <a:solidFill>
                  <a:schemeClr val="tx2"/>
                </a:solidFill>
              </a:rPr>
              <a:t>érieux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risques</a:t>
            </a:r>
            <a:r>
              <a:rPr lang="en-CA" sz="2800" cap="small" dirty="0" smtClean="0">
                <a:solidFill>
                  <a:schemeClr val="tx2"/>
                </a:solidFill>
              </a:rPr>
              <a:t> </a:t>
            </a:r>
            <a:r>
              <a:rPr lang="en-CA" sz="2800" cap="small" dirty="0" err="1" smtClean="0">
                <a:solidFill>
                  <a:schemeClr val="tx2"/>
                </a:solidFill>
              </a:rPr>
              <a:t>environnementaux</a:t>
            </a:r>
            <a:r>
              <a:rPr lang="en-CA" sz="2800" cap="small" dirty="0" smtClean="0">
                <a:solidFill>
                  <a:schemeClr val="tx2"/>
                </a:solidFill>
              </a:rPr>
              <a:t> (</a:t>
            </a:r>
            <a:r>
              <a:rPr lang="en-CA" sz="2800" cap="small" dirty="0" err="1" smtClean="0">
                <a:solidFill>
                  <a:schemeClr val="tx2"/>
                </a:solidFill>
              </a:rPr>
              <a:t>radioactivité</a:t>
            </a:r>
            <a:r>
              <a:rPr lang="en-CA" sz="2800" cap="small" dirty="0" smtClean="0">
                <a:solidFill>
                  <a:schemeClr val="tx2"/>
                </a:solidFill>
              </a:rPr>
              <a:t>)</a:t>
            </a:r>
          </a:p>
          <a:p>
            <a:endParaRPr lang="en-CA" sz="2800" cap="small" dirty="0" smtClean="0">
              <a:solidFill>
                <a:schemeClr val="tx2"/>
              </a:solidFill>
            </a:endParaRPr>
          </a:p>
          <a:p>
            <a:endParaRPr lang="en-CA" sz="2800" cap="small" dirty="0" smtClean="0">
              <a:solidFill>
                <a:schemeClr val="tx2"/>
              </a:solidFill>
            </a:endParaRPr>
          </a:p>
          <a:p>
            <a:endParaRPr lang="en-CA" sz="2800" cap="small" dirty="0">
              <a:solidFill>
                <a:schemeClr val="tx2"/>
              </a:solidFill>
            </a:endParaRPr>
          </a:p>
          <a:p>
            <a:endParaRPr lang="fr-CA" sz="2800" cap="sm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82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solidFill>
                  <a:srgbClr val="C00000"/>
                </a:solidFill>
              </a:rPr>
              <a:t>MINE D’OR, MALARTIC, QUÉBEC, OSISKO</a:t>
            </a:r>
            <a:endParaRPr lang="fr-CA" sz="3200" b="1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5776" y="6021288"/>
            <a:ext cx="6400800" cy="672480"/>
          </a:xfrm>
        </p:spPr>
        <p:txBody>
          <a:bodyPr>
            <a:normAutofit/>
          </a:bodyPr>
          <a:lstStyle/>
          <a:p>
            <a:pPr algn="r"/>
            <a:r>
              <a:rPr lang="en-CA" sz="1800" b="1" dirty="0">
                <a:solidFill>
                  <a:srgbClr val="C00000"/>
                </a:solidFill>
              </a:rPr>
              <a:t>Source: http://www.ledevoir.com/culture/cinema/340711/trou-story</a:t>
            </a:r>
            <a:endParaRPr lang="fr-CA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680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703</Words>
  <Application>Microsoft Office PowerPoint</Application>
  <PresentationFormat>Presentación en pantalla (4:3)</PresentationFormat>
  <Paragraphs>116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Thème Office</vt:lpstr>
      <vt:lpstr>1_Thème Office</vt:lpstr>
      <vt:lpstr>PORGERA MINE, PAPOUASIE NOUVELLE-GUINÉE, BARRICK GOLD</vt:lpstr>
      <vt:lpstr>MINE D’OR PORGERA, BARRICK GOLD, PAPOUASIE NOUVELLE-GUINÉE</vt:lpstr>
      <vt:lpstr>MINE BULYANHULU, BARRICK GOLD, TANZANIE</vt:lpstr>
      <vt:lpstr>MINE D’OR BULYANHULU, BARRICK GOLD, TANZANIE</vt:lpstr>
      <vt:lpstr>EXPLOITATION D’UNE MINE DE NIOBIUM PAR NIOCAN, OKA, QUÉBEC</vt:lpstr>
      <vt:lpstr>Diapositiva 6</vt:lpstr>
      <vt:lpstr>PROJET URANIFÈRE MATOUSH, STRATECO RESOURCES, PLAN NORD, QUÉBEC </vt:lpstr>
      <vt:lpstr>PROJET URANIFÈRE MATOUSH, STRATECO RESOURCES, MONTS OTISH, QUÉBEC</vt:lpstr>
      <vt:lpstr>MINE D’OR, MALARTIC, QUÉBEC, OSISKO</vt:lpstr>
      <vt:lpstr>MINE D’OR MALARTIC, QUÉBEC, OSISKO</vt:lpstr>
      <vt:lpstr>MINE D’OR CERRO SAN PEDRO, NEW GOLD, SAN LUIS POTOSI, MEXIQUE</vt:lpstr>
      <vt:lpstr>MINE D’OR CERRO SAN PEDRO, NEW GOLD, SAN LUIS POTOSI, MEXIQUE</vt:lpstr>
      <vt:lpstr>PROJET FAMATINA EN EXPLORATION, OSISKO, ARGENTINE</vt:lpstr>
      <vt:lpstr>PROJET MINIER FAMATINA, EN EXPLORATION, OSISKO, ARGENTINE</vt:lpstr>
      <vt:lpstr>MINE DE CUIVRE COBRE PANAMA, INMET-MINERA PANAMA</vt:lpstr>
      <vt:lpstr>MINE DE CUIVRE PETAQUILLA</vt:lpstr>
      <vt:lpstr>MÉGA PROJET MINIER PASCUA LAMA DE BARRICK GOLD, CHILI-ARGENTINE</vt:lpstr>
      <vt:lpstr>MÉGAPROJET MINIER PASCUA LAMA DE BARRICK GOLD, CHILI-ARGENTINE</vt:lpstr>
      <vt:lpstr>MINE D’OR MARLIN, GOLDCORP, GUATEMALA</vt:lpstr>
      <vt:lpstr>MINE D’OR MARLIN, GOLDCORP, GUATEMALA</vt:lpstr>
      <vt:lpstr>Mine d’or San Martin de Goldcorp  Vallée de Siria – Honduras</vt:lpstr>
      <vt:lpstr>Mine d’or San Martin de Goldcorp  Vallée de Siria – Honduras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</dc:creator>
  <cp:lastModifiedBy>Usager</cp:lastModifiedBy>
  <cp:revision>46</cp:revision>
  <dcterms:created xsi:type="dcterms:W3CDTF">2012-04-25T20:27:44Z</dcterms:created>
  <dcterms:modified xsi:type="dcterms:W3CDTF">2012-04-26T04:00:56Z</dcterms:modified>
</cp:coreProperties>
</file>